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drawings/drawing2.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drawings/drawing3.xml" ContentType="application/vnd.openxmlformats-officedocument.drawingml.chartshapes+xml"/>
  <Override PartName="/ppt/notesSlides/notesSlide6.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drawings/drawing4.xml" ContentType="application/vnd.openxmlformats-officedocument.drawingml.chartshapes+xml"/>
  <Override PartName="/ppt/charts/chart8.xml" ContentType="application/vnd.openxmlformats-officedocument.drawingml.chart+xml"/>
  <Override PartName="/ppt/drawings/drawing5.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48" r:id="rId2"/>
    <p:sldId id="359" r:id="rId3"/>
    <p:sldId id="363" r:id="rId4"/>
    <p:sldId id="364" r:id="rId5"/>
    <p:sldId id="366" r:id="rId6"/>
    <p:sldId id="365" r:id="rId7"/>
    <p:sldId id="361" r:id="rId8"/>
    <p:sldId id="362" r:id="rId9"/>
    <p:sldId id="370" r:id="rId10"/>
    <p:sldId id="354" r:id="rId11"/>
    <p:sldId id="352" r:id="rId12"/>
    <p:sldId id="369" r:id="rId13"/>
    <p:sldId id="367" r:id="rId14"/>
    <p:sldId id="351" r:id="rId15"/>
  </p:sldIdLst>
  <p:sldSz cx="9144000" cy="5143500" type="screen16x9"/>
  <p:notesSz cx="6670675" cy="98758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FFFF"/>
    <a:srgbClr val="800080"/>
    <a:srgbClr val="990099"/>
    <a:srgbClr val="000099"/>
    <a:srgbClr val="0066CC"/>
    <a:srgbClr val="008000"/>
    <a:srgbClr val="00FF00"/>
    <a:srgbClr val="800000"/>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5" autoAdjust="0"/>
    <p:restoredTop sz="95203" autoAdjust="0"/>
  </p:normalViewPr>
  <p:slideViewPr>
    <p:cSldViewPr>
      <p:cViewPr>
        <p:scale>
          <a:sx n="120" d="100"/>
          <a:sy n="120" d="100"/>
        </p:scale>
        <p:origin x="-1374" y="-55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9056210775040811E-2"/>
          <c:y val="3.8518774110291427E-2"/>
          <c:w val="0.63176335611994727"/>
          <c:h val="0.83912661224095453"/>
        </c:manualLayout>
      </c:layout>
      <c:barChart>
        <c:barDir val="col"/>
        <c:grouping val="clustered"/>
        <c:varyColors val="0"/>
        <c:ser>
          <c:idx val="0"/>
          <c:order val="0"/>
          <c:tx>
            <c:strRef>
              <c:f>Лист1!$B$1</c:f>
              <c:strCache>
                <c:ptCount val="1"/>
                <c:pt idx="0">
                  <c:v>количество рассмотренных жалоб </c:v>
                </c:pt>
              </c:strCache>
            </c:strRef>
          </c:tx>
          <c:invertIfNegative val="0"/>
          <c:dLbls>
            <c:dLbl>
              <c:idx val="0"/>
              <c:layout/>
              <c:dLblPos val="ctr"/>
              <c:showLegendKey val="0"/>
              <c:showVal val="1"/>
              <c:showCatName val="0"/>
              <c:showSerName val="0"/>
              <c:showPercent val="0"/>
              <c:showBubbleSize val="0"/>
            </c:dLbl>
            <c:dLbl>
              <c:idx val="1"/>
              <c:layout/>
              <c:dLblPos val="ctr"/>
              <c:showLegendKey val="0"/>
              <c:showVal val="1"/>
              <c:showCatName val="0"/>
              <c:showSerName val="0"/>
              <c:showPercent val="0"/>
              <c:showBubbleSize val="0"/>
            </c:dLbl>
            <c:dLbl>
              <c:idx val="2"/>
              <c:layout/>
              <c:dLblPos val="ctr"/>
              <c:showLegendKey val="0"/>
              <c:showVal val="1"/>
              <c:showCatName val="0"/>
              <c:showSerName val="0"/>
              <c:showPercent val="0"/>
              <c:showBubbleSize val="0"/>
            </c:dLbl>
            <c:txPr>
              <a:bodyPr/>
              <a:lstStyle/>
              <a:p>
                <a:pPr>
                  <a:defRPr sz="1600"/>
                </a:pPr>
                <a:endParaRPr lang="ru-RU"/>
              </a:p>
            </c:txPr>
            <c:dLblPos val="ctr"/>
            <c:showLegendKey val="0"/>
            <c:showVal val="0"/>
            <c:showCatName val="0"/>
            <c:showSerName val="0"/>
            <c:showPercent val="0"/>
            <c:showBubbleSize val="0"/>
          </c:dLbls>
          <c:cat>
            <c:strRef>
              <c:f>Лист1!$A$2:$A$4</c:f>
              <c:strCache>
                <c:ptCount val="3"/>
                <c:pt idx="0">
                  <c:v>2015</c:v>
                </c:pt>
                <c:pt idx="1">
                  <c:v>2016</c:v>
                </c:pt>
                <c:pt idx="2">
                  <c:v>9 месяцев 2017</c:v>
                </c:pt>
              </c:strCache>
            </c:strRef>
          </c:cat>
          <c:val>
            <c:numRef>
              <c:f>Лист1!$B$2:$B$4</c:f>
              <c:numCache>
                <c:formatCode>General</c:formatCode>
                <c:ptCount val="3"/>
                <c:pt idx="0">
                  <c:v>294</c:v>
                </c:pt>
                <c:pt idx="1">
                  <c:v>154</c:v>
                </c:pt>
                <c:pt idx="2">
                  <c:v>152</c:v>
                </c:pt>
              </c:numCache>
            </c:numRef>
          </c:val>
        </c:ser>
        <c:ser>
          <c:idx val="1"/>
          <c:order val="1"/>
          <c:tx>
            <c:strRef>
              <c:f>Лист1!$C$1</c:f>
              <c:strCache>
                <c:ptCount val="1"/>
                <c:pt idx="0">
                  <c:v>количество удовлетворенных жалоб</c:v>
                </c:pt>
              </c:strCache>
            </c:strRef>
          </c:tx>
          <c:invertIfNegative val="0"/>
          <c:dLbls>
            <c:dLbl>
              <c:idx val="0"/>
              <c:layout/>
              <c:tx>
                <c:rich>
                  <a:bodyPr/>
                  <a:lstStyle/>
                  <a:p>
                    <a:r>
                      <a:rPr lang="en-US" sz="1600" dirty="0" smtClean="0"/>
                      <a:t>137 </a:t>
                    </a:r>
                    <a:endParaRPr lang="ru-RU" sz="1600" dirty="0" smtClean="0"/>
                  </a:p>
                  <a:p>
                    <a:r>
                      <a:rPr lang="ru-RU" sz="1200" dirty="0" smtClean="0"/>
                      <a:t>или</a:t>
                    </a:r>
                    <a:r>
                      <a:rPr lang="ru-RU" sz="1200" baseline="0" dirty="0" smtClean="0"/>
                      <a:t> </a:t>
                    </a:r>
                  </a:p>
                  <a:p>
                    <a:r>
                      <a:rPr lang="ru-RU" sz="1600" baseline="0" dirty="0" smtClean="0"/>
                      <a:t>47%</a:t>
                    </a:r>
                    <a:endParaRPr lang="en-US" sz="1400" dirty="0"/>
                  </a:p>
                </c:rich>
              </c:tx>
              <c:dLblPos val="ctr"/>
              <c:showLegendKey val="0"/>
              <c:showVal val="1"/>
              <c:showCatName val="0"/>
              <c:showSerName val="0"/>
              <c:showPercent val="0"/>
              <c:showBubbleSize val="0"/>
            </c:dLbl>
            <c:dLbl>
              <c:idx val="1"/>
              <c:layout/>
              <c:tx>
                <c:rich>
                  <a:bodyPr/>
                  <a:lstStyle/>
                  <a:p>
                    <a:r>
                      <a:rPr lang="en-US" dirty="0" smtClean="0"/>
                      <a:t>65</a:t>
                    </a:r>
                    <a:endParaRPr lang="ru-RU" dirty="0" smtClean="0"/>
                  </a:p>
                  <a:p>
                    <a:r>
                      <a:rPr lang="ru-RU" sz="1200" dirty="0" smtClean="0"/>
                      <a:t>или</a:t>
                    </a:r>
                    <a:r>
                      <a:rPr lang="ru-RU" dirty="0" smtClean="0"/>
                      <a:t> </a:t>
                    </a:r>
                  </a:p>
                  <a:p>
                    <a:r>
                      <a:rPr lang="ru-RU" dirty="0" smtClean="0"/>
                      <a:t>42%</a:t>
                    </a:r>
                    <a:endParaRPr lang="en-US" dirty="0"/>
                  </a:p>
                </c:rich>
              </c:tx>
              <c:dLblPos val="ctr"/>
              <c:showLegendKey val="0"/>
              <c:showVal val="1"/>
              <c:showCatName val="0"/>
              <c:showSerName val="0"/>
              <c:showPercent val="0"/>
              <c:showBubbleSize val="0"/>
            </c:dLbl>
            <c:dLbl>
              <c:idx val="2"/>
              <c:layout/>
              <c:tx>
                <c:rich>
                  <a:bodyPr/>
                  <a:lstStyle/>
                  <a:p>
                    <a:r>
                      <a:rPr lang="en-US" dirty="0" smtClean="0"/>
                      <a:t>63</a:t>
                    </a:r>
                    <a:endParaRPr lang="ru-RU" dirty="0" smtClean="0"/>
                  </a:p>
                  <a:p>
                    <a:r>
                      <a:rPr lang="ru-RU" sz="1200" dirty="0" smtClean="0"/>
                      <a:t>или</a:t>
                    </a:r>
                  </a:p>
                  <a:p>
                    <a:r>
                      <a:rPr lang="ru-RU" dirty="0" smtClean="0"/>
                      <a:t>41%</a:t>
                    </a:r>
                    <a:endParaRPr lang="en-US" dirty="0"/>
                  </a:p>
                </c:rich>
              </c:tx>
              <c:dLblPos val="ctr"/>
              <c:showLegendKey val="0"/>
              <c:showVal val="1"/>
              <c:showCatName val="0"/>
              <c:showSerName val="0"/>
              <c:showPercent val="0"/>
              <c:showBubbleSize val="0"/>
            </c:dLbl>
            <c:txPr>
              <a:bodyPr/>
              <a:lstStyle/>
              <a:p>
                <a:pPr>
                  <a:defRPr sz="1600"/>
                </a:pPr>
                <a:endParaRPr lang="ru-RU"/>
              </a:p>
            </c:txPr>
            <c:dLblPos val="ctr"/>
            <c:showLegendKey val="0"/>
            <c:showVal val="1"/>
            <c:showCatName val="0"/>
            <c:showSerName val="0"/>
            <c:showPercent val="0"/>
            <c:showBubbleSize val="0"/>
            <c:showLeaderLines val="0"/>
          </c:dLbls>
          <c:trendline>
            <c:trendlineType val="linear"/>
            <c:dispRSqr val="0"/>
            <c:dispEq val="0"/>
          </c:trendline>
          <c:cat>
            <c:strRef>
              <c:f>Лист1!$A$2:$A$4</c:f>
              <c:strCache>
                <c:ptCount val="3"/>
                <c:pt idx="0">
                  <c:v>2015</c:v>
                </c:pt>
                <c:pt idx="1">
                  <c:v>2016</c:v>
                </c:pt>
                <c:pt idx="2">
                  <c:v>9 месяцев 2017</c:v>
                </c:pt>
              </c:strCache>
            </c:strRef>
          </c:cat>
          <c:val>
            <c:numRef>
              <c:f>Лист1!$C$2:$C$4</c:f>
              <c:numCache>
                <c:formatCode>General</c:formatCode>
                <c:ptCount val="3"/>
                <c:pt idx="0">
                  <c:v>137</c:v>
                </c:pt>
                <c:pt idx="1">
                  <c:v>65</c:v>
                </c:pt>
                <c:pt idx="2">
                  <c:v>63</c:v>
                </c:pt>
              </c:numCache>
            </c:numRef>
          </c:val>
        </c:ser>
        <c:ser>
          <c:idx val="2"/>
          <c:order val="2"/>
          <c:tx>
            <c:strRef>
              <c:f>Лист1!$D$1</c:f>
              <c:strCache>
                <c:ptCount val="1"/>
                <c:pt idx="0">
                  <c:v> Отношение суммы удовлетворенных требований к сумме рассмотренных требований</c:v>
                </c:pt>
              </c:strCache>
            </c:strRef>
          </c:tx>
          <c:invertIfNegative val="0"/>
          <c:dLbls>
            <c:dLbl>
              <c:idx val="0"/>
              <c:layout/>
              <c:tx>
                <c:rich>
                  <a:bodyPr/>
                  <a:lstStyle/>
                  <a:p>
                    <a:r>
                      <a:rPr lang="en-US" smtClean="0"/>
                      <a:t>7%</a:t>
                    </a:r>
                    <a:endParaRPr lang="en-US"/>
                  </a:p>
                </c:rich>
              </c:tx>
              <c:showLegendKey val="0"/>
              <c:showVal val="1"/>
              <c:showCatName val="0"/>
              <c:showSerName val="0"/>
              <c:showPercent val="0"/>
              <c:showBubbleSize val="0"/>
            </c:dLbl>
            <c:dLbl>
              <c:idx val="1"/>
              <c:layout/>
              <c:tx>
                <c:rich>
                  <a:bodyPr/>
                  <a:lstStyle/>
                  <a:p>
                    <a:r>
                      <a:rPr lang="en-US" smtClean="0"/>
                      <a:t>6%</a:t>
                    </a:r>
                    <a:endParaRPr lang="en-US"/>
                  </a:p>
                </c:rich>
              </c:tx>
              <c:showLegendKey val="0"/>
              <c:showVal val="1"/>
              <c:showCatName val="0"/>
              <c:showSerName val="0"/>
              <c:showPercent val="0"/>
              <c:showBubbleSize val="0"/>
            </c:dLbl>
            <c:dLbl>
              <c:idx val="2"/>
              <c:layout/>
              <c:tx>
                <c:rich>
                  <a:bodyPr/>
                  <a:lstStyle/>
                  <a:p>
                    <a:r>
                      <a:rPr lang="en-US" smtClean="0"/>
                      <a:t>5%</a:t>
                    </a:r>
                    <a:endParaRPr lang="en-US"/>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Лист1!$A$2:$A$4</c:f>
              <c:strCache>
                <c:ptCount val="3"/>
                <c:pt idx="0">
                  <c:v>2015</c:v>
                </c:pt>
                <c:pt idx="1">
                  <c:v>2016</c:v>
                </c:pt>
                <c:pt idx="2">
                  <c:v>9 месяцев 2017</c:v>
                </c:pt>
              </c:strCache>
            </c:strRef>
          </c:cat>
          <c:val>
            <c:numRef>
              <c:f>Лист1!$D$2:$D$4</c:f>
              <c:numCache>
                <c:formatCode>General</c:formatCode>
                <c:ptCount val="3"/>
                <c:pt idx="0">
                  <c:v>7</c:v>
                </c:pt>
                <c:pt idx="1">
                  <c:v>6</c:v>
                </c:pt>
                <c:pt idx="2">
                  <c:v>5</c:v>
                </c:pt>
              </c:numCache>
            </c:numRef>
          </c:val>
        </c:ser>
        <c:dLbls>
          <c:showLegendKey val="0"/>
          <c:showVal val="0"/>
          <c:showCatName val="0"/>
          <c:showSerName val="0"/>
          <c:showPercent val="0"/>
          <c:showBubbleSize val="0"/>
        </c:dLbls>
        <c:gapWidth val="4"/>
        <c:axId val="45352832"/>
        <c:axId val="45354368"/>
      </c:barChart>
      <c:catAx>
        <c:axId val="45352832"/>
        <c:scaling>
          <c:orientation val="minMax"/>
        </c:scaling>
        <c:delete val="0"/>
        <c:axPos val="b"/>
        <c:majorTickMark val="out"/>
        <c:minorTickMark val="none"/>
        <c:tickLblPos val="nextTo"/>
        <c:crossAx val="45354368"/>
        <c:crosses val="autoZero"/>
        <c:auto val="1"/>
        <c:lblAlgn val="ctr"/>
        <c:lblOffset val="100"/>
        <c:noMultiLvlLbl val="0"/>
      </c:catAx>
      <c:valAx>
        <c:axId val="45354368"/>
        <c:scaling>
          <c:orientation val="minMax"/>
        </c:scaling>
        <c:delete val="0"/>
        <c:axPos val="l"/>
        <c:majorGridlines/>
        <c:numFmt formatCode="General" sourceLinked="1"/>
        <c:majorTickMark val="out"/>
        <c:minorTickMark val="none"/>
        <c:tickLblPos val="nextTo"/>
        <c:crossAx val="45352832"/>
        <c:crosses val="autoZero"/>
        <c:crossBetween val="between"/>
      </c:valAx>
    </c:plotArea>
    <c:legend>
      <c:legendPos val="r"/>
      <c:layout>
        <c:manualLayout>
          <c:xMode val="edge"/>
          <c:yMode val="edge"/>
          <c:x val="0.73857325293141485"/>
          <c:y val="0"/>
          <c:w val="0.25448832555947853"/>
          <c:h val="0.9922093480646208"/>
        </c:manualLayout>
      </c:layout>
      <c:overlay val="0"/>
      <c:txPr>
        <a:bodyPr/>
        <a:lstStyle/>
        <a:p>
          <a:pPr>
            <a:defRPr sz="1400" baseline="0"/>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10"/>
      <c:rAngAx val="0"/>
      <c:perspective val="60"/>
    </c:view3D>
    <c:floor>
      <c:thickness val="0"/>
    </c:floor>
    <c:sideWall>
      <c:thickness val="0"/>
    </c:sideWall>
    <c:backWall>
      <c:thickness val="0"/>
    </c:backWall>
    <c:plotArea>
      <c:layout>
        <c:manualLayout>
          <c:layoutTarget val="inner"/>
          <c:xMode val="edge"/>
          <c:yMode val="edge"/>
          <c:x val="3.1671575404219506E-2"/>
          <c:y val="0"/>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9"/>
            <c:spPr>
              <a:solidFill>
                <a:srgbClr val="6600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0909903453350362"/>
                  <c:y val="-0.29857331825601491"/>
                </c:manualLayout>
              </c:layout>
              <c:tx>
                <c:rich>
                  <a:bodyPr/>
                  <a:lstStyle/>
                  <a:p>
                    <a:r>
                      <a:rPr lang="ru-RU" dirty="0" smtClean="0"/>
                      <a:t>49</a:t>
                    </a:r>
                    <a:r>
                      <a:rPr lang="en-US" dirty="0" smtClean="0"/>
                      <a:t>%</a:t>
                    </a:r>
                    <a:endParaRPr lang="en-US" dirty="0"/>
                  </a:p>
                </c:rich>
              </c:tx>
              <c:dLblPos val="bestFit"/>
              <c:showLegendKey val="0"/>
              <c:showVal val="0"/>
              <c:showCatName val="0"/>
              <c:showSerName val="0"/>
              <c:showPercent val="1"/>
              <c:showBubbleSize val="0"/>
            </c:dLbl>
            <c:dLbl>
              <c:idx val="1"/>
              <c:layout>
                <c:manualLayout>
                  <c:x val="-0.15090016707545315"/>
                  <c:y val="0.11460208125023146"/>
                </c:manualLayout>
              </c:layout>
              <c:tx>
                <c:rich>
                  <a:bodyPr/>
                  <a:lstStyle/>
                  <a:p>
                    <a:r>
                      <a:rPr lang="ru-RU" dirty="0" smtClean="0"/>
                      <a:t>51</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статья 101</c:v>
                </c:pt>
                <c:pt idx="1">
                  <c:v>удовлетворено</c:v>
                </c:pt>
              </c:strCache>
            </c:strRef>
          </c:cat>
          <c:val>
            <c:numRef>
              <c:f>Лист1!$B$2:$B$3</c:f>
              <c:numCache>
                <c:formatCode>General</c:formatCode>
                <c:ptCount val="2"/>
                <c:pt idx="0">
                  <c:v>49</c:v>
                </c:pt>
                <c:pt idx="1">
                  <c:v>51</c:v>
                </c:pt>
              </c:numCache>
            </c:numRef>
          </c:val>
        </c:ser>
        <c:dLbls>
          <c:showLegendKey val="0"/>
          <c:showVal val="0"/>
          <c:showCatName val="0"/>
          <c:showSerName val="0"/>
          <c:showPercent val="0"/>
          <c:showBubbleSize val="0"/>
          <c:showLeaderLines val="0"/>
        </c:dLbls>
      </c:pie3DChart>
      <c:spPr>
        <a:noFill/>
        <a:ln w="25387">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70"/>
      <c:rAngAx val="0"/>
      <c:perspective val="0"/>
    </c:view3D>
    <c:floor>
      <c:thickness val="0"/>
    </c:floor>
    <c:sideWall>
      <c:thickness val="0"/>
    </c:sideWall>
    <c:backWall>
      <c:thickness val="0"/>
    </c:backWall>
    <c:plotArea>
      <c:layout>
        <c:manualLayout>
          <c:layoutTarget val="inner"/>
          <c:xMode val="edge"/>
          <c:yMode val="edge"/>
          <c:x val="0"/>
          <c:y val="0"/>
          <c:w val="1"/>
          <c:h val="1"/>
        </c:manualLayout>
      </c:layout>
      <c:pie3DChart>
        <c:varyColors val="1"/>
        <c:ser>
          <c:idx val="0"/>
          <c:order val="0"/>
          <c:tx>
            <c:strRef>
              <c:f>Лист1!$B$1</c:f>
              <c:strCache>
                <c:ptCount val="1"/>
                <c:pt idx="0">
                  <c:v>Продажи</c:v>
                </c:pt>
              </c:strCache>
            </c:strRef>
          </c:tx>
          <c:spPr>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25"/>
          <c:dPt>
            <c:idx val="0"/>
            <c:bubble3D val="0"/>
            <c:explosion val="8"/>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0"/>
            <c:spPr>
              <a:solidFill>
                <a:srgbClr val="9933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4411293506798443"/>
                  <c:y val="0.19723893487673017"/>
                </c:manualLayout>
              </c:layout>
              <c:tx>
                <c:rich>
                  <a:bodyPr rot="0" vert="horz"/>
                  <a:lstStyle/>
                  <a:p>
                    <a:pPr>
                      <a:defRPr sz="1800" baseline="0">
                        <a:latin typeface="Times New Roman" pitchFamily="18" charset="0"/>
                      </a:defRPr>
                    </a:pPr>
                    <a:r>
                      <a:rPr lang="ru-RU" i="1" dirty="0" smtClean="0"/>
                      <a:t>8</a:t>
                    </a:r>
                    <a:r>
                      <a:rPr lang="ru-RU" dirty="0" smtClean="0"/>
                      <a:t>1</a:t>
                    </a:r>
                    <a:r>
                      <a:rPr lang="en-US" dirty="0" smtClean="0"/>
                      <a:t>%</a:t>
                    </a:r>
                    <a:endParaRPr lang="en-US" dirty="0"/>
                  </a:p>
                </c:rich>
              </c:tx>
              <c:spPr>
                <a:ln w="9526">
                  <a:bevel/>
                </a:ln>
              </c:spPr>
              <c:dLblPos val="bestFit"/>
              <c:showLegendKey val="0"/>
              <c:showVal val="0"/>
              <c:showCatName val="0"/>
              <c:showSerName val="0"/>
              <c:showPercent val="1"/>
              <c:showBubbleSize val="0"/>
            </c:dLbl>
            <c:dLbl>
              <c:idx val="1"/>
              <c:layout>
                <c:manualLayout>
                  <c:x val="-0.159987008391383"/>
                  <c:y val="-0.25555735020301951"/>
                </c:manualLayout>
              </c:layout>
              <c:tx>
                <c:rich>
                  <a:bodyPr rot="0" vert="horz"/>
                  <a:lstStyle/>
                  <a:p>
                    <a:pPr>
                      <a:defRPr sz="1800" baseline="0">
                        <a:latin typeface="Times New Roman" pitchFamily="18" charset="0"/>
                      </a:defRPr>
                    </a:pPr>
                    <a:r>
                      <a:rPr lang="ru-RU" dirty="0" smtClean="0"/>
                      <a:t>19</a:t>
                    </a:r>
                    <a:r>
                      <a:rPr lang="en-US" dirty="0" smtClean="0"/>
                      <a:t>%</a:t>
                    </a:r>
                    <a:endParaRPr lang="en-US" dirty="0"/>
                  </a:p>
                </c:rich>
              </c:tx>
              <c:spPr>
                <a:ln w="9526">
                  <a:bevel/>
                </a:ln>
              </c:spPr>
              <c:dLblPos val="bestFit"/>
              <c:showLegendKey val="0"/>
              <c:showVal val="0"/>
              <c:showCatName val="0"/>
              <c:showSerName val="0"/>
              <c:showPercent val="1"/>
              <c:showBubbleSize val="0"/>
            </c:dLbl>
            <c:dLbl>
              <c:idx val="2"/>
              <c:layout>
                <c:manualLayout>
                  <c:x val="-0.1323868954958099"/>
                  <c:y val="0.14787684458537795"/>
                </c:manualLayout>
              </c:layout>
              <c:spPr>
                <a:ln w="9526">
                  <a:bevel/>
                </a:ln>
              </c:spPr>
              <c:txPr>
                <a:bodyPr rot="0" vert="horz"/>
                <a:lstStyle/>
                <a:p>
                  <a:pPr>
                    <a:defRPr sz="1800" baseline="0">
                      <a:latin typeface="Times New Roman" pitchFamily="18" charset="0"/>
                    </a:defRPr>
                  </a:pPr>
                  <a:endParaRPr lang="ru-RU"/>
                </a:p>
              </c:txPr>
              <c:dLblPos val="bestFit"/>
              <c:showLegendKey val="0"/>
              <c:showVal val="0"/>
              <c:showCatName val="0"/>
              <c:showSerName val="0"/>
              <c:showPercent val="1"/>
              <c:showBubbleSize val="0"/>
            </c:dLbl>
            <c:spPr>
              <a:ln w="9526">
                <a:bevel/>
              </a:ln>
            </c:spPr>
            <c:txPr>
              <a:bodyPr rot="0" vert="horz"/>
              <a:lstStyle/>
              <a:p>
                <a:pPr>
                  <a:defRPr/>
                </a:pPr>
                <a:endParaRPr lang="ru-RU"/>
              </a:p>
            </c:txPr>
            <c:dLblPos val="inEnd"/>
            <c:showLegendKey val="0"/>
            <c:showVal val="0"/>
            <c:showCatName val="0"/>
            <c:showSerName val="0"/>
            <c:showPercent val="1"/>
            <c:showBubbleSize val="0"/>
            <c:showLeaderLines val="0"/>
          </c:dLbls>
          <c:cat>
            <c:strRef>
              <c:f>Лист1!$A$2:$A$3</c:f>
              <c:strCache>
                <c:ptCount val="2"/>
                <c:pt idx="0">
                  <c:v>РФ</c:v>
                </c:pt>
                <c:pt idx="1">
                  <c:v>Удовлетворено</c:v>
                </c:pt>
              </c:strCache>
            </c:strRef>
          </c:cat>
          <c:val>
            <c:numRef>
              <c:f>Лист1!$B$2:$B$3</c:f>
              <c:numCache>
                <c:formatCode>General</c:formatCode>
                <c:ptCount val="2"/>
                <c:pt idx="0">
                  <c:v>81</c:v>
                </c:pt>
                <c:pt idx="1">
                  <c:v>19</c:v>
                </c:pt>
              </c:numCache>
            </c:numRef>
          </c:val>
        </c:ser>
        <c:dLbls>
          <c:showLegendKey val="0"/>
          <c:showVal val="0"/>
          <c:showCatName val="0"/>
          <c:showSerName val="0"/>
          <c:showPercent val="0"/>
          <c:showBubbleSize val="0"/>
          <c:showLeaderLines val="0"/>
        </c:dLbls>
      </c:pie3DChart>
      <c:spPr>
        <a:noFill/>
        <a:ln w="25403">
          <a:noFill/>
        </a:ln>
      </c:spPr>
    </c:plotArea>
    <c:plotVisOnly val="1"/>
    <c:dispBlanksAs val="gap"/>
    <c:showDLblsOverMax val="0"/>
  </c:chart>
  <c:txPr>
    <a:bodyPr/>
    <a:lstStyle/>
    <a:p>
      <a:pPr>
        <a:defRPr sz="2400" b="1">
          <a:solidFill>
            <a:srgbClr val="FFFFFF"/>
          </a:solidFill>
        </a:defRPr>
      </a:pPr>
      <a:endParaRPr lang="ru-RU"/>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60"/>
      <c:rAngAx val="0"/>
      <c:perspective val="60"/>
    </c:view3D>
    <c:floor>
      <c:thickness val="0"/>
    </c:floor>
    <c:sideWall>
      <c:thickness val="0"/>
    </c:sideWall>
    <c:backWall>
      <c:thickness val="0"/>
    </c:backWall>
    <c:plotArea>
      <c:layout>
        <c:manualLayout>
          <c:layoutTarget val="inner"/>
          <c:xMode val="edge"/>
          <c:yMode val="edge"/>
          <c:x val="0"/>
          <c:y val="7.3908454616153762E-3"/>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9"/>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spPr>
              <a:solidFill>
                <a:srgbClr val="80008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3623106576392647"/>
                  <c:y val="0.14577473621751866"/>
                </c:manualLayout>
              </c:layout>
              <c:tx>
                <c:rich>
                  <a:bodyPr/>
                  <a:lstStyle/>
                  <a:p>
                    <a:r>
                      <a:rPr lang="ru-RU" dirty="0" smtClean="0"/>
                      <a:t>73</a:t>
                    </a:r>
                    <a:r>
                      <a:rPr lang="en-US" dirty="0" smtClean="0"/>
                      <a:t>%</a:t>
                    </a:r>
                    <a:endParaRPr lang="en-US" dirty="0"/>
                  </a:p>
                </c:rich>
              </c:tx>
              <c:dLblPos val="bestFit"/>
              <c:showLegendKey val="0"/>
              <c:showVal val="0"/>
              <c:showCatName val="0"/>
              <c:showSerName val="0"/>
              <c:showPercent val="1"/>
              <c:showBubbleSize val="0"/>
            </c:dLbl>
            <c:dLbl>
              <c:idx val="1"/>
              <c:layout>
                <c:manualLayout>
                  <c:x val="-0.21443465286834387"/>
                  <c:y val="-0.12646146625893798"/>
                </c:manualLayout>
              </c:layout>
              <c:tx>
                <c:rich>
                  <a:bodyPr/>
                  <a:lstStyle/>
                  <a:p>
                    <a:r>
                      <a:rPr lang="ru-RU" dirty="0" smtClean="0"/>
                      <a:t>27</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оспариваемые</c:v>
                </c:pt>
                <c:pt idx="1">
                  <c:v>удовлетворено</c:v>
                </c:pt>
              </c:strCache>
            </c:strRef>
          </c:cat>
          <c:val>
            <c:numRef>
              <c:f>Лист1!$B$2:$B$3</c:f>
              <c:numCache>
                <c:formatCode>General</c:formatCode>
                <c:ptCount val="2"/>
                <c:pt idx="0">
                  <c:v>73</c:v>
                </c:pt>
                <c:pt idx="1">
                  <c:v>27</c:v>
                </c:pt>
              </c:numCache>
            </c:numRef>
          </c:val>
        </c:ser>
        <c:dLbls>
          <c:showLegendKey val="0"/>
          <c:showVal val="0"/>
          <c:showCatName val="0"/>
          <c:showSerName val="0"/>
          <c:showPercent val="0"/>
          <c:showBubbleSize val="0"/>
          <c:showLeaderLines val="0"/>
        </c:dLbls>
      </c:pie3DChart>
      <c:spPr>
        <a:noFill/>
        <a:ln w="25388">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60"/>
      <c:rAngAx val="0"/>
      <c:perspective val="20"/>
    </c:view3D>
    <c:floor>
      <c:thickness val="0"/>
    </c:floor>
    <c:sideWall>
      <c:thickness val="0"/>
    </c:sideWall>
    <c:backWall>
      <c:thickness val="0"/>
    </c:backWall>
    <c:plotArea>
      <c:layout>
        <c:manualLayout>
          <c:layoutTarget val="inner"/>
          <c:xMode val="edge"/>
          <c:yMode val="edge"/>
          <c:x val="0"/>
          <c:y val="0"/>
          <c:w val="0.98612849079623555"/>
          <c:h val="1"/>
        </c:manualLayout>
      </c:layout>
      <c:pie3DChart>
        <c:varyColors val="1"/>
        <c:ser>
          <c:idx val="0"/>
          <c:order val="0"/>
          <c:tx>
            <c:strRef>
              <c:f>Лист1!$B$1</c:f>
              <c:strCache>
                <c:ptCount val="1"/>
                <c:pt idx="0">
                  <c:v>Продажи</c:v>
                </c:pt>
              </c:strCache>
            </c:strRef>
          </c:tx>
          <c:spPr>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25"/>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0"/>
            <c:spPr>
              <a:solidFill>
                <a:srgbClr val="660066"/>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2"/>
            <c:bubble3D val="0"/>
            <c:explosion val="0"/>
            <c:spPr>
              <a:solidFill>
                <a:srgbClr val="FF00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18694641001533971"/>
                  <c:y val="-0.27726970289594838"/>
                </c:manualLayout>
              </c:layout>
              <c:tx>
                <c:rich>
                  <a:bodyPr rot="0" vert="horz"/>
                  <a:lstStyle/>
                  <a:p>
                    <a:pPr>
                      <a:defRPr sz="1800" baseline="0">
                        <a:latin typeface="Times New Roman" pitchFamily="18" charset="0"/>
                      </a:defRPr>
                    </a:pPr>
                    <a:r>
                      <a:rPr lang="ru-RU" dirty="0" smtClean="0"/>
                      <a:t>76</a:t>
                    </a:r>
                    <a:r>
                      <a:rPr lang="en-US" dirty="0" smtClean="0"/>
                      <a:t>%</a:t>
                    </a:r>
                    <a:endParaRPr lang="en-US" dirty="0"/>
                  </a:p>
                </c:rich>
              </c:tx>
              <c:spPr>
                <a:ln w="9526">
                  <a:bevel/>
                </a:ln>
              </c:spPr>
              <c:dLblPos val="bestFit"/>
              <c:showLegendKey val="0"/>
              <c:showVal val="0"/>
              <c:showCatName val="0"/>
              <c:showSerName val="0"/>
              <c:showPercent val="1"/>
              <c:showBubbleSize val="0"/>
            </c:dLbl>
            <c:dLbl>
              <c:idx val="1"/>
              <c:layout>
                <c:manualLayout>
                  <c:x val="0.17848792617150774"/>
                  <c:y val="0.19642326604852248"/>
                </c:manualLayout>
              </c:layout>
              <c:tx>
                <c:rich>
                  <a:bodyPr rot="0" vert="horz"/>
                  <a:lstStyle/>
                  <a:p>
                    <a:pPr>
                      <a:defRPr sz="1800" baseline="0">
                        <a:latin typeface="Times New Roman" pitchFamily="18" charset="0"/>
                      </a:defRPr>
                    </a:pPr>
                    <a:r>
                      <a:rPr lang="ru-RU" dirty="0" smtClean="0"/>
                      <a:t>6</a:t>
                    </a:r>
                    <a:r>
                      <a:rPr lang="en-US" dirty="0" smtClean="0"/>
                      <a:t>%</a:t>
                    </a:r>
                    <a:endParaRPr lang="en-US" dirty="0"/>
                  </a:p>
                </c:rich>
              </c:tx>
              <c:spPr>
                <a:ln w="9526">
                  <a:bevel/>
                </a:ln>
              </c:spPr>
              <c:dLblPos val="bestFit"/>
              <c:showLegendKey val="0"/>
              <c:showVal val="0"/>
              <c:showCatName val="0"/>
              <c:showSerName val="0"/>
              <c:showPercent val="1"/>
              <c:showBubbleSize val="0"/>
            </c:dLbl>
            <c:dLbl>
              <c:idx val="2"/>
              <c:layout>
                <c:manualLayout>
                  <c:x val="-0.32615418872779456"/>
                  <c:y val="5.9964896085157593E-2"/>
                </c:manualLayout>
              </c:layout>
              <c:tx>
                <c:rich>
                  <a:bodyPr rot="0" vert="horz"/>
                  <a:lstStyle/>
                  <a:p>
                    <a:pPr>
                      <a:defRPr sz="1800" baseline="0">
                        <a:latin typeface="Times New Roman" pitchFamily="18" charset="0"/>
                      </a:defRPr>
                    </a:pPr>
                    <a:r>
                      <a:rPr lang="en-US" dirty="0" smtClean="0"/>
                      <a:t>1</a:t>
                    </a:r>
                    <a:r>
                      <a:rPr lang="ru-RU" dirty="0" smtClean="0"/>
                      <a:t>8</a:t>
                    </a:r>
                    <a:r>
                      <a:rPr lang="en-US" dirty="0" smtClean="0"/>
                      <a:t>%</a:t>
                    </a:r>
                    <a:endParaRPr lang="en-US" dirty="0"/>
                  </a:p>
                </c:rich>
              </c:tx>
              <c:spPr>
                <a:ln w="9526">
                  <a:bevel/>
                </a:ln>
              </c:spPr>
              <c:dLblPos val="bestFit"/>
              <c:showLegendKey val="0"/>
              <c:showVal val="0"/>
              <c:showCatName val="0"/>
              <c:showSerName val="0"/>
              <c:showPercent val="1"/>
              <c:showBubbleSize val="0"/>
            </c:dLbl>
            <c:spPr>
              <a:ln w="9526">
                <a:bevel/>
              </a:ln>
            </c:spPr>
            <c:txPr>
              <a:bodyPr rot="0" vert="horz"/>
              <a:lstStyle/>
              <a:p>
                <a:pPr>
                  <a:defRPr/>
                </a:pPr>
                <a:endParaRPr lang="ru-RU"/>
              </a:p>
            </c:txPr>
            <c:dLblPos val="inEnd"/>
            <c:showLegendKey val="0"/>
            <c:showVal val="0"/>
            <c:showCatName val="0"/>
            <c:showSerName val="0"/>
            <c:showPercent val="1"/>
            <c:showBubbleSize val="0"/>
            <c:showLeaderLines val="0"/>
          </c:dLbls>
          <c:cat>
            <c:strRef>
              <c:f>Лист1!$A$2:$A$4</c:f>
              <c:strCache>
                <c:ptCount val="3"/>
                <c:pt idx="0">
                  <c:v>2015</c:v>
                </c:pt>
                <c:pt idx="1">
                  <c:v>2016</c:v>
                </c:pt>
                <c:pt idx="2">
                  <c:v>9 месяцев 2017</c:v>
                </c:pt>
              </c:strCache>
            </c:strRef>
          </c:cat>
          <c:val>
            <c:numRef>
              <c:f>Лист1!$B$2:$B$4</c:f>
              <c:numCache>
                <c:formatCode>General</c:formatCode>
                <c:ptCount val="3"/>
                <c:pt idx="0">
                  <c:v>76</c:v>
                </c:pt>
                <c:pt idx="1">
                  <c:v>18</c:v>
                </c:pt>
                <c:pt idx="2">
                  <c:v>6</c:v>
                </c:pt>
              </c:numCache>
            </c:numRef>
          </c:val>
        </c:ser>
        <c:dLbls>
          <c:showLegendKey val="0"/>
          <c:showVal val="0"/>
          <c:showCatName val="0"/>
          <c:showSerName val="0"/>
          <c:showPercent val="0"/>
          <c:showBubbleSize val="0"/>
          <c:showLeaderLines val="0"/>
        </c:dLbls>
      </c:pie3DChart>
      <c:spPr>
        <a:noFill/>
        <a:ln w="25403">
          <a:noFill/>
        </a:ln>
      </c:spPr>
    </c:plotArea>
    <c:plotVisOnly val="1"/>
    <c:dispBlanksAs val="gap"/>
    <c:showDLblsOverMax val="0"/>
  </c:chart>
  <c:txPr>
    <a:bodyPr/>
    <a:lstStyle/>
    <a:p>
      <a:pPr>
        <a:defRPr sz="2400" b="1">
          <a:solidFill>
            <a:srgbClr val="FFFFFF"/>
          </a:solidFill>
        </a:defRPr>
      </a:pPr>
      <a:endParaRPr lang="ru-RU"/>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10"/>
      <c:rAngAx val="0"/>
      <c:perspective val="60"/>
    </c:view3D>
    <c:floor>
      <c:thickness val="0"/>
    </c:floor>
    <c:sideWall>
      <c:thickness val="0"/>
    </c:sideWall>
    <c:backWall>
      <c:thickness val="0"/>
    </c:backWall>
    <c:plotArea>
      <c:layout>
        <c:manualLayout>
          <c:layoutTarget val="inner"/>
          <c:xMode val="edge"/>
          <c:yMode val="edge"/>
          <c:x val="3.5064281087001527E-2"/>
          <c:y val="7.3905807122875812E-3"/>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9"/>
            <c:spPr>
              <a:solidFill>
                <a:srgbClr val="6600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41266147075127058"/>
                  <c:y val="0.23737473317448768"/>
                </c:manualLayout>
              </c:layout>
              <c:tx>
                <c:rich>
                  <a:bodyPr/>
                  <a:lstStyle/>
                  <a:p>
                    <a:r>
                      <a:rPr lang="ru-RU" dirty="0" smtClean="0"/>
                      <a:t>100</a:t>
                    </a:r>
                    <a:r>
                      <a:rPr lang="en-US" dirty="0" smtClean="0"/>
                      <a:t>%</a:t>
                    </a:r>
                    <a:endParaRPr lang="en-US" dirty="0"/>
                  </a:p>
                </c:rich>
              </c:tx>
              <c:dLblPos val="bestFit"/>
              <c:showLegendKey val="0"/>
              <c:showVal val="0"/>
              <c:showCatName val="0"/>
              <c:showSerName val="0"/>
              <c:showPercent val="1"/>
              <c:showBubbleSize val="0"/>
            </c:dLbl>
            <c:dLbl>
              <c:idx val="1"/>
              <c:layout>
                <c:manualLayout>
                  <c:x val="-7.2867838085124856E-2"/>
                  <c:y val="-0.11464101439052703"/>
                </c:manualLayout>
              </c:layout>
              <c:tx>
                <c:rich>
                  <a:bodyPr/>
                  <a:lstStyle/>
                  <a:p>
                    <a:r>
                      <a:rPr lang="ru-RU" dirty="0" smtClean="0"/>
                      <a:t>0</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статья 101</c:v>
                </c:pt>
                <c:pt idx="1">
                  <c:v>удовлетворено</c:v>
                </c:pt>
              </c:strCache>
            </c:strRef>
          </c:cat>
          <c:val>
            <c:numRef>
              <c:f>Лист1!$B$2:$B$3</c:f>
              <c:numCache>
                <c:formatCode>General</c:formatCode>
                <c:ptCount val="2"/>
                <c:pt idx="0">
                  <c:v>100</c:v>
                </c:pt>
                <c:pt idx="1">
                  <c:v>0</c:v>
                </c:pt>
              </c:numCache>
            </c:numRef>
          </c:val>
        </c:ser>
        <c:dLbls>
          <c:showLegendKey val="0"/>
          <c:showVal val="0"/>
          <c:showCatName val="0"/>
          <c:showSerName val="0"/>
          <c:showPercent val="0"/>
          <c:showBubbleSize val="0"/>
          <c:showLeaderLines val="0"/>
        </c:dLbls>
      </c:pie3DChart>
      <c:spPr>
        <a:noFill/>
        <a:ln w="25387">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70"/>
      <c:rAngAx val="0"/>
      <c:perspective val="0"/>
    </c:view3D>
    <c:floor>
      <c:thickness val="0"/>
    </c:floor>
    <c:sideWall>
      <c:thickness val="0"/>
    </c:sideWall>
    <c:backWall>
      <c:thickness val="0"/>
    </c:backWall>
    <c:plotArea>
      <c:layout>
        <c:manualLayout>
          <c:layoutTarget val="inner"/>
          <c:xMode val="edge"/>
          <c:yMode val="edge"/>
          <c:x val="0"/>
          <c:y val="0"/>
          <c:w val="1"/>
          <c:h val="1"/>
        </c:manualLayout>
      </c:layout>
      <c:pie3DChart>
        <c:varyColors val="1"/>
        <c:ser>
          <c:idx val="0"/>
          <c:order val="0"/>
          <c:tx>
            <c:strRef>
              <c:f>Лист1!$B$1</c:f>
              <c:strCache>
                <c:ptCount val="1"/>
                <c:pt idx="0">
                  <c:v>Продажи</c:v>
                </c:pt>
              </c:strCache>
            </c:strRef>
          </c:tx>
          <c:spPr>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25"/>
          <c:dPt>
            <c:idx val="0"/>
            <c:bubble3D val="0"/>
            <c:explosion val="1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1"/>
            <c:spPr>
              <a:solidFill>
                <a:srgbClr val="9933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3356320616951892"/>
                  <c:y val="0.23142696906476434"/>
                </c:manualLayout>
              </c:layout>
              <c:tx>
                <c:rich>
                  <a:bodyPr rot="0" vert="horz"/>
                  <a:lstStyle/>
                  <a:p>
                    <a:pPr>
                      <a:defRPr sz="1800" baseline="0">
                        <a:latin typeface="Times New Roman" pitchFamily="18" charset="0"/>
                      </a:defRPr>
                    </a:pPr>
                    <a:r>
                      <a:rPr lang="ru-RU" dirty="0" smtClean="0"/>
                      <a:t>76</a:t>
                    </a:r>
                    <a:r>
                      <a:rPr lang="en-US" dirty="0" smtClean="0"/>
                      <a:t>%</a:t>
                    </a:r>
                    <a:endParaRPr lang="en-US" dirty="0"/>
                  </a:p>
                </c:rich>
              </c:tx>
              <c:spPr>
                <a:ln w="9526">
                  <a:bevel/>
                </a:ln>
              </c:spPr>
              <c:dLblPos val="bestFit"/>
              <c:showLegendKey val="0"/>
              <c:showVal val="0"/>
              <c:showCatName val="0"/>
              <c:showSerName val="0"/>
              <c:showPercent val="1"/>
              <c:showBubbleSize val="0"/>
            </c:dLbl>
            <c:dLbl>
              <c:idx val="1"/>
              <c:layout>
                <c:manualLayout>
                  <c:x val="-0.17756942840798523"/>
                  <c:y val="-0.2099733046189739"/>
                </c:manualLayout>
              </c:layout>
              <c:tx>
                <c:rich>
                  <a:bodyPr rot="0" vert="horz"/>
                  <a:lstStyle/>
                  <a:p>
                    <a:pPr>
                      <a:defRPr sz="1800" baseline="0">
                        <a:latin typeface="Times New Roman" pitchFamily="18" charset="0"/>
                      </a:defRPr>
                    </a:pPr>
                    <a:r>
                      <a:rPr lang="ru-RU" dirty="0" smtClean="0"/>
                      <a:t>24</a:t>
                    </a:r>
                    <a:r>
                      <a:rPr lang="en-US" dirty="0" smtClean="0"/>
                      <a:t>%</a:t>
                    </a:r>
                    <a:endParaRPr lang="en-US" dirty="0"/>
                  </a:p>
                </c:rich>
              </c:tx>
              <c:spPr>
                <a:ln w="9526">
                  <a:bevel/>
                </a:ln>
              </c:spPr>
              <c:dLblPos val="bestFit"/>
              <c:showLegendKey val="0"/>
              <c:showVal val="0"/>
              <c:showCatName val="0"/>
              <c:showSerName val="0"/>
              <c:showPercent val="1"/>
              <c:showBubbleSize val="0"/>
            </c:dLbl>
            <c:dLbl>
              <c:idx val="2"/>
              <c:layout>
                <c:manualLayout>
                  <c:x val="-0.1323868954958099"/>
                  <c:y val="0.14787684458537795"/>
                </c:manualLayout>
              </c:layout>
              <c:spPr>
                <a:ln w="9526">
                  <a:bevel/>
                </a:ln>
              </c:spPr>
              <c:txPr>
                <a:bodyPr rot="0" vert="horz"/>
                <a:lstStyle/>
                <a:p>
                  <a:pPr>
                    <a:defRPr sz="1800" baseline="0">
                      <a:latin typeface="Times New Roman" pitchFamily="18" charset="0"/>
                    </a:defRPr>
                  </a:pPr>
                  <a:endParaRPr lang="ru-RU"/>
                </a:p>
              </c:txPr>
              <c:dLblPos val="bestFit"/>
              <c:showLegendKey val="0"/>
              <c:showVal val="0"/>
              <c:showCatName val="0"/>
              <c:showSerName val="0"/>
              <c:showPercent val="1"/>
              <c:showBubbleSize val="0"/>
            </c:dLbl>
            <c:spPr>
              <a:ln w="9526">
                <a:bevel/>
              </a:ln>
            </c:spPr>
            <c:txPr>
              <a:bodyPr rot="0" vert="horz"/>
              <a:lstStyle/>
              <a:p>
                <a:pPr>
                  <a:defRPr/>
                </a:pPr>
                <a:endParaRPr lang="ru-RU"/>
              </a:p>
            </c:txPr>
            <c:dLblPos val="inEnd"/>
            <c:showLegendKey val="0"/>
            <c:showVal val="0"/>
            <c:showCatName val="0"/>
            <c:showSerName val="0"/>
            <c:showPercent val="1"/>
            <c:showBubbleSize val="0"/>
            <c:showLeaderLines val="0"/>
          </c:dLbls>
          <c:cat>
            <c:strRef>
              <c:f>Лист1!$A$2:$A$3</c:f>
              <c:strCache>
                <c:ptCount val="2"/>
                <c:pt idx="0">
                  <c:v>РФ</c:v>
                </c:pt>
                <c:pt idx="1">
                  <c:v>Удовлетворено</c:v>
                </c:pt>
              </c:strCache>
            </c:strRef>
          </c:cat>
          <c:val>
            <c:numRef>
              <c:f>Лист1!$B$2:$B$3</c:f>
              <c:numCache>
                <c:formatCode>General</c:formatCode>
                <c:ptCount val="2"/>
                <c:pt idx="0">
                  <c:v>76</c:v>
                </c:pt>
                <c:pt idx="1">
                  <c:v>24</c:v>
                </c:pt>
              </c:numCache>
            </c:numRef>
          </c:val>
        </c:ser>
        <c:dLbls>
          <c:showLegendKey val="0"/>
          <c:showVal val="0"/>
          <c:showCatName val="0"/>
          <c:showSerName val="0"/>
          <c:showPercent val="0"/>
          <c:showBubbleSize val="0"/>
          <c:showLeaderLines val="0"/>
        </c:dLbls>
      </c:pie3DChart>
      <c:spPr>
        <a:noFill/>
        <a:ln w="25403">
          <a:noFill/>
        </a:ln>
      </c:spPr>
    </c:plotArea>
    <c:plotVisOnly val="1"/>
    <c:dispBlanksAs val="gap"/>
    <c:showDLblsOverMax val="0"/>
  </c:chart>
  <c:txPr>
    <a:bodyPr/>
    <a:lstStyle/>
    <a:p>
      <a:pPr>
        <a:defRPr sz="2400" b="1">
          <a:solidFill>
            <a:srgbClr val="FFFFFF"/>
          </a:solidFill>
        </a:defRPr>
      </a:pPr>
      <a:endParaRPr lang="ru-RU"/>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60"/>
      <c:rAngAx val="0"/>
      <c:perspective val="60"/>
    </c:view3D>
    <c:floor>
      <c:thickness val="0"/>
    </c:floor>
    <c:sideWall>
      <c:thickness val="0"/>
    </c:sideWall>
    <c:backWall>
      <c:thickness val="0"/>
    </c:backWall>
    <c:plotArea>
      <c:layout>
        <c:manualLayout>
          <c:layoutTarget val="inner"/>
          <c:xMode val="edge"/>
          <c:yMode val="edge"/>
          <c:x val="0"/>
          <c:y val="1.5125519129755016E-3"/>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12"/>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spPr>
              <a:solidFill>
                <a:srgbClr val="80008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18686876277503908"/>
                  <c:y val="0.26333555530866942"/>
                </c:manualLayout>
              </c:layout>
              <c:tx>
                <c:rich>
                  <a:bodyPr/>
                  <a:lstStyle/>
                  <a:p>
                    <a:r>
                      <a:rPr lang="ru-RU" dirty="0" smtClean="0"/>
                      <a:t>100</a:t>
                    </a:r>
                    <a:r>
                      <a:rPr lang="en-US" dirty="0" smtClean="0"/>
                      <a:t>%</a:t>
                    </a:r>
                    <a:endParaRPr lang="en-US" dirty="0"/>
                  </a:p>
                </c:rich>
              </c:tx>
              <c:dLblPos val="bestFit"/>
              <c:showLegendKey val="0"/>
              <c:showVal val="0"/>
              <c:showCatName val="0"/>
              <c:showSerName val="0"/>
              <c:showPercent val="1"/>
              <c:showBubbleSize val="0"/>
            </c:dLbl>
            <c:dLbl>
              <c:idx val="1"/>
              <c:layout>
                <c:manualLayout>
                  <c:x val="-6.9638291537678795E-2"/>
                  <c:y val="-0.24402257349507334"/>
                </c:manualLayout>
              </c:layout>
              <c:tx>
                <c:rich>
                  <a:bodyPr/>
                  <a:lstStyle/>
                  <a:p>
                    <a:r>
                      <a:rPr lang="ru-RU" dirty="0" smtClean="0"/>
                      <a:t>0</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оспариваемые</c:v>
                </c:pt>
                <c:pt idx="1">
                  <c:v>удовлетворено</c:v>
                </c:pt>
              </c:strCache>
            </c:strRef>
          </c:cat>
          <c:val>
            <c:numRef>
              <c:f>Лист1!$B$2:$B$3</c:f>
              <c:numCache>
                <c:formatCode>General</c:formatCode>
                <c:ptCount val="2"/>
                <c:pt idx="0">
                  <c:v>100</c:v>
                </c:pt>
                <c:pt idx="1">
                  <c:v>0</c:v>
                </c:pt>
              </c:numCache>
            </c:numRef>
          </c:val>
        </c:ser>
        <c:dLbls>
          <c:showLegendKey val="0"/>
          <c:showVal val="0"/>
          <c:showCatName val="0"/>
          <c:showSerName val="0"/>
          <c:showPercent val="0"/>
          <c:showBubbleSize val="0"/>
          <c:showLeaderLines val="0"/>
        </c:dLbls>
      </c:pie3DChart>
      <c:spPr>
        <a:noFill/>
        <a:ln w="25388">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4D35B3-D086-4600-8B3F-2A35BE14C051}" type="doc">
      <dgm:prSet loTypeId="urn:microsoft.com/office/officeart/2008/layout/NameandTitleOrganizationalChart" loCatId="hierarchy" qsTypeId="urn:microsoft.com/office/officeart/2005/8/quickstyle/simple1" qsCatId="simple" csTypeId="urn:microsoft.com/office/officeart/2005/8/colors/accent1_2" csCatId="accent1" phldr="1"/>
      <dgm:spPr/>
      <dgm:t>
        <a:bodyPr/>
        <a:lstStyle/>
        <a:p>
          <a:endParaRPr lang="ru-RU"/>
        </a:p>
      </dgm:t>
    </dgm:pt>
    <dgm:pt modelId="{939997F5-A2D6-4174-90C6-D7DD92F56031}">
      <dgm:prSet phldrT="[Текст]" custT="1">
        <dgm:style>
          <a:lnRef idx="1">
            <a:schemeClr val="accent3"/>
          </a:lnRef>
          <a:fillRef idx="2">
            <a:schemeClr val="accent3"/>
          </a:fillRef>
          <a:effectRef idx="1">
            <a:schemeClr val="accent3"/>
          </a:effectRef>
          <a:fontRef idx="minor">
            <a:schemeClr val="dk1"/>
          </a:fontRef>
        </dgm:style>
      </dgm:prSet>
      <dgm:spPr>
        <a:ln>
          <a:solidFill>
            <a:srgbClr val="000099"/>
          </a:solidFill>
        </a:ln>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000" b="1" dirty="0" smtClean="0">
              <a:solidFill>
                <a:srgbClr val="000099"/>
              </a:solidFill>
              <a:latin typeface="Times New Roman" pitchFamily="18" charset="0"/>
              <a:cs typeface="Times New Roman" pitchFamily="18" charset="0"/>
            </a:rPr>
            <a:t>Электронные сервисы Федеральной налоговой службы</a:t>
          </a:r>
          <a:r>
            <a:rPr lang="en-US" sz="2000" b="1" dirty="0" smtClean="0">
              <a:solidFill>
                <a:srgbClr val="000099"/>
              </a:solidFill>
              <a:latin typeface="Times New Roman" pitchFamily="18" charset="0"/>
              <a:cs typeface="Times New Roman" pitchFamily="18" charset="0"/>
            </a:rPr>
            <a:t> </a:t>
          </a:r>
          <a:r>
            <a:rPr lang="ru-RU" sz="2000" b="1" dirty="0" smtClean="0">
              <a:solidFill>
                <a:srgbClr val="000099"/>
              </a:solidFill>
              <a:latin typeface="Times New Roman" pitchFamily="18" charset="0"/>
              <a:cs typeface="Times New Roman" pitchFamily="18" charset="0"/>
            </a:rPr>
            <a:t>по досудебному урегулированию </a:t>
          </a:r>
          <a:r>
            <a:rPr lang="ru-RU" sz="2000" b="1" smtClean="0">
              <a:solidFill>
                <a:srgbClr val="000099"/>
              </a:solidFill>
              <a:latin typeface="Times New Roman" pitchFamily="18" charset="0"/>
              <a:cs typeface="Times New Roman" pitchFamily="18" charset="0"/>
            </a:rPr>
            <a:t>налоговых споров</a:t>
          </a:r>
          <a:endParaRPr lang="ru-RU" sz="2000" dirty="0">
            <a:solidFill>
              <a:srgbClr val="000099"/>
            </a:solidFill>
          </a:endParaRPr>
        </a:p>
      </dgm:t>
    </dgm:pt>
    <dgm:pt modelId="{8CB500A5-FEC4-449D-BD2B-24134D375497}" type="parTrans" cxnId="{C54EEB7D-CBB7-4A86-853F-66D6F9CA5543}">
      <dgm:prSet/>
      <dgm:spPr/>
      <dgm:t>
        <a:bodyPr/>
        <a:lstStyle/>
        <a:p>
          <a:endParaRPr lang="ru-RU"/>
        </a:p>
      </dgm:t>
    </dgm:pt>
    <dgm:pt modelId="{43E03788-86B1-4359-B9CD-361B0CB45893}" type="sibTrans" cxnId="{C54EEB7D-CBB7-4A86-853F-66D6F9CA5543}">
      <dgm:prSet/>
      <dgm:spPr/>
      <dgm:t>
        <a:bodyPr/>
        <a:lstStyle/>
        <a:p>
          <a:endParaRPr lang="ru-RU"/>
        </a:p>
      </dgm:t>
    </dgm:pt>
    <dgm:pt modelId="{25EBABBD-0870-4DA7-8469-FADB85E635DA}">
      <dgm:prSet custT="1"/>
      <dgm:spPr>
        <a:solidFill>
          <a:srgbClr val="0000FF"/>
        </a:solidFill>
        <a:ln>
          <a:solidFill>
            <a:schemeClr val="accent1">
              <a:lumMod val="60000"/>
              <a:lumOff val="40000"/>
            </a:schemeClr>
          </a:solidFill>
        </a:ln>
      </dgm:spPr>
      <dgm:t>
        <a:bodyPr/>
        <a:lstStyle/>
        <a:p>
          <a:r>
            <a:rPr lang="ru-RU" sz="2000" b="1"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Сервис </a:t>
          </a:r>
        </a:p>
        <a:p>
          <a:r>
            <a:rPr lang="ru-RU" sz="2000" b="1"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«Узнать о жалобе» </a:t>
          </a:r>
          <a:endParaRPr lang="ru-RU" sz="2000" b="1" baseline="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277AC7A6-F389-492C-B197-9B8E0C5699C1}" type="parTrans" cxnId="{15CE220D-B5CC-497F-96C3-0B33076A30B0}">
      <dgm:prSet/>
      <dgm:spPr/>
      <dgm:t>
        <a:bodyPr/>
        <a:lstStyle/>
        <a:p>
          <a:endParaRPr lang="ru-RU"/>
        </a:p>
      </dgm:t>
    </dgm:pt>
    <dgm:pt modelId="{AA1BA049-B039-4409-95A0-167F0D3838F6}" type="sibTrans" cxnId="{15CE220D-B5CC-497F-96C3-0B33076A30B0}">
      <dgm:prSet/>
      <dgm:spPr/>
      <dgm:t>
        <a:bodyPr/>
        <a:lstStyle/>
        <a:p>
          <a:endParaRPr lang="ru-RU"/>
        </a:p>
      </dgm:t>
    </dgm:pt>
    <dgm:pt modelId="{01478A5D-6454-4976-A565-9426D6DD7935}">
      <dgm:prSet custT="1"/>
      <dgm:spPr>
        <a:solidFill>
          <a:srgbClr val="0000FF"/>
        </a:solidFill>
        <a:ln>
          <a:solidFill>
            <a:srgbClr val="FFC000"/>
          </a:solidFill>
        </a:ln>
      </dgm:spPr>
      <dgm:t>
        <a:bodyPr/>
        <a:lstStyle/>
        <a:p>
          <a:r>
            <a:rPr lang="ru-RU" sz="2000" b="1"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Сервис </a:t>
          </a:r>
        </a:p>
        <a:p>
          <a:r>
            <a:rPr lang="ru-RU" sz="2000" b="1"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«Решения по жалобам»</a:t>
          </a:r>
        </a:p>
      </dgm:t>
    </dgm:pt>
    <dgm:pt modelId="{4B2F8CA9-0118-4D74-A7BA-B57973BD530C}" type="parTrans" cxnId="{6801A8AF-F820-42BE-8482-3049A213EF84}">
      <dgm:prSet/>
      <dgm:spPr/>
      <dgm:t>
        <a:bodyPr/>
        <a:lstStyle/>
        <a:p>
          <a:endParaRPr lang="ru-RU"/>
        </a:p>
      </dgm:t>
    </dgm:pt>
    <dgm:pt modelId="{41885CC2-F1F6-4A23-B935-64DA56D0DC38}" type="sibTrans" cxnId="{6801A8AF-F820-42BE-8482-3049A213EF84}">
      <dgm:prSet/>
      <dgm:spPr/>
      <dgm:t>
        <a:bodyPr/>
        <a:lstStyle/>
        <a:p>
          <a:endParaRPr lang="ru-RU"/>
        </a:p>
      </dgm:t>
    </dgm:pt>
    <dgm:pt modelId="{76E28C21-FD75-432C-82F1-507820C828F2}" type="pres">
      <dgm:prSet presAssocID="{244D35B3-D086-4600-8B3F-2A35BE14C051}" presName="hierChild1" presStyleCnt="0">
        <dgm:presLayoutVars>
          <dgm:orgChart val="1"/>
          <dgm:chPref val="1"/>
          <dgm:dir/>
          <dgm:animOne val="branch"/>
          <dgm:animLvl val="lvl"/>
          <dgm:resizeHandles/>
        </dgm:presLayoutVars>
      </dgm:prSet>
      <dgm:spPr/>
      <dgm:t>
        <a:bodyPr/>
        <a:lstStyle/>
        <a:p>
          <a:endParaRPr lang="ru-RU"/>
        </a:p>
      </dgm:t>
    </dgm:pt>
    <dgm:pt modelId="{979161DF-AAA4-4B89-ADFD-7CC849ADAC20}" type="pres">
      <dgm:prSet presAssocID="{939997F5-A2D6-4174-90C6-D7DD92F56031}" presName="hierRoot1" presStyleCnt="0">
        <dgm:presLayoutVars>
          <dgm:hierBranch val="init"/>
        </dgm:presLayoutVars>
      </dgm:prSet>
      <dgm:spPr/>
    </dgm:pt>
    <dgm:pt modelId="{4880AAD5-0DFD-4B67-B1D5-C3690634655D}" type="pres">
      <dgm:prSet presAssocID="{939997F5-A2D6-4174-90C6-D7DD92F56031}" presName="rootComposite1" presStyleCnt="0"/>
      <dgm:spPr/>
    </dgm:pt>
    <dgm:pt modelId="{9F5AD7EB-8C3C-4DB0-9E68-B3517B92F419}" type="pres">
      <dgm:prSet presAssocID="{939997F5-A2D6-4174-90C6-D7DD92F56031}" presName="rootText1" presStyleLbl="node0" presStyleIdx="0" presStyleCnt="1" custScaleX="261739" custScaleY="65119" custLinFactNeighborX="-810" custLinFactNeighborY="-71826">
        <dgm:presLayoutVars>
          <dgm:chMax/>
          <dgm:chPref val="3"/>
        </dgm:presLayoutVars>
      </dgm:prSet>
      <dgm:spPr/>
      <dgm:t>
        <a:bodyPr/>
        <a:lstStyle/>
        <a:p>
          <a:endParaRPr lang="ru-RU"/>
        </a:p>
      </dgm:t>
    </dgm:pt>
    <dgm:pt modelId="{621CCB59-2768-40FE-83A4-476E36E4A87C}" type="pres">
      <dgm:prSet presAssocID="{939997F5-A2D6-4174-90C6-D7DD92F56031}" presName="titleText1" presStyleLbl="fgAcc0" presStyleIdx="0" presStyleCnt="1" custFlipVert="0" custFlipHor="0" custScaleX="4464" custScaleY="10693" custLinFactX="26050" custLinFactY="-100000" custLinFactNeighborX="100000" custLinFactNeighborY="-149577">
        <dgm:presLayoutVars>
          <dgm:chMax val="0"/>
          <dgm:chPref val="0"/>
        </dgm:presLayoutVars>
      </dgm:prSet>
      <dgm:spPr/>
      <dgm:t>
        <a:bodyPr/>
        <a:lstStyle/>
        <a:p>
          <a:endParaRPr lang="ru-RU"/>
        </a:p>
      </dgm:t>
    </dgm:pt>
    <dgm:pt modelId="{1ED8132D-07AF-42CD-BA2D-FBA6B6CC7C0C}" type="pres">
      <dgm:prSet presAssocID="{939997F5-A2D6-4174-90C6-D7DD92F56031}" presName="rootConnector1" presStyleLbl="node1" presStyleIdx="0" presStyleCnt="2"/>
      <dgm:spPr/>
      <dgm:t>
        <a:bodyPr/>
        <a:lstStyle/>
        <a:p>
          <a:endParaRPr lang="ru-RU"/>
        </a:p>
      </dgm:t>
    </dgm:pt>
    <dgm:pt modelId="{1E472703-CF1A-497D-8B58-5345A9AD40D5}" type="pres">
      <dgm:prSet presAssocID="{939997F5-A2D6-4174-90C6-D7DD92F56031}" presName="hierChild2" presStyleCnt="0"/>
      <dgm:spPr/>
    </dgm:pt>
    <dgm:pt modelId="{E0AE81FE-88BA-4E31-B88C-69D0642DF5A7}" type="pres">
      <dgm:prSet presAssocID="{277AC7A6-F389-492C-B197-9B8E0C5699C1}" presName="Name37" presStyleLbl="parChTrans1D2" presStyleIdx="0" presStyleCnt="2"/>
      <dgm:spPr/>
      <dgm:t>
        <a:bodyPr/>
        <a:lstStyle/>
        <a:p>
          <a:endParaRPr lang="ru-RU"/>
        </a:p>
      </dgm:t>
    </dgm:pt>
    <dgm:pt modelId="{855BFEB9-7B66-48F8-9447-3EB14168F128}" type="pres">
      <dgm:prSet presAssocID="{25EBABBD-0870-4DA7-8469-FADB85E635DA}" presName="hierRoot2" presStyleCnt="0">
        <dgm:presLayoutVars>
          <dgm:hierBranch val="init"/>
        </dgm:presLayoutVars>
      </dgm:prSet>
      <dgm:spPr/>
    </dgm:pt>
    <dgm:pt modelId="{FD9EC106-06E0-4B18-915F-43EDC65BB800}" type="pres">
      <dgm:prSet presAssocID="{25EBABBD-0870-4DA7-8469-FADB85E635DA}" presName="rootComposite" presStyleCnt="0"/>
      <dgm:spPr/>
    </dgm:pt>
    <dgm:pt modelId="{E48CC729-7469-427B-B66D-E1512A678F09}" type="pres">
      <dgm:prSet presAssocID="{25EBABBD-0870-4DA7-8469-FADB85E635DA}" presName="rootText" presStyleLbl="node1" presStyleIdx="0" presStyleCnt="2" custScaleX="127640" custLinFactNeighborX="3011" custLinFactNeighborY="-91027">
        <dgm:presLayoutVars>
          <dgm:chMax/>
          <dgm:chPref val="3"/>
        </dgm:presLayoutVars>
      </dgm:prSet>
      <dgm:spPr/>
      <dgm:t>
        <a:bodyPr/>
        <a:lstStyle/>
        <a:p>
          <a:endParaRPr lang="ru-RU"/>
        </a:p>
      </dgm:t>
    </dgm:pt>
    <dgm:pt modelId="{B2D6F695-C119-4179-BB84-A657B60AE490}" type="pres">
      <dgm:prSet presAssocID="{25EBABBD-0870-4DA7-8469-FADB85E635DA}" presName="titleText2" presStyleLbl="fgAcc1" presStyleIdx="0" presStyleCnt="2" custFlipVert="0" custFlipHor="0" custScaleX="2051" custScaleY="27118" custLinFactY="-100000" custLinFactNeighborX="39218" custLinFactNeighborY="-178442">
        <dgm:presLayoutVars>
          <dgm:chMax val="0"/>
          <dgm:chPref val="0"/>
        </dgm:presLayoutVars>
      </dgm:prSet>
      <dgm:spPr/>
      <dgm:t>
        <a:bodyPr/>
        <a:lstStyle/>
        <a:p>
          <a:endParaRPr lang="ru-RU"/>
        </a:p>
      </dgm:t>
    </dgm:pt>
    <dgm:pt modelId="{A4ABF464-6A73-472A-8A4C-6AD1BAEDAF8E}" type="pres">
      <dgm:prSet presAssocID="{25EBABBD-0870-4DA7-8469-FADB85E635DA}" presName="rootConnector" presStyleLbl="node2" presStyleIdx="0" presStyleCnt="0"/>
      <dgm:spPr/>
      <dgm:t>
        <a:bodyPr/>
        <a:lstStyle/>
        <a:p>
          <a:endParaRPr lang="ru-RU"/>
        </a:p>
      </dgm:t>
    </dgm:pt>
    <dgm:pt modelId="{9A2B9FB4-9FF2-4E02-9F90-E099DAB4F2C5}" type="pres">
      <dgm:prSet presAssocID="{25EBABBD-0870-4DA7-8469-FADB85E635DA}" presName="hierChild4" presStyleCnt="0"/>
      <dgm:spPr/>
    </dgm:pt>
    <dgm:pt modelId="{4AAE222E-3364-4B27-BE47-28D567B45327}" type="pres">
      <dgm:prSet presAssocID="{25EBABBD-0870-4DA7-8469-FADB85E635DA}" presName="hierChild5" presStyleCnt="0"/>
      <dgm:spPr/>
    </dgm:pt>
    <dgm:pt modelId="{D842B0AF-9CBA-4669-8287-29FD892E63D5}" type="pres">
      <dgm:prSet presAssocID="{4B2F8CA9-0118-4D74-A7BA-B57973BD530C}" presName="Name37" presStyleLbl="parChTrans1D2" presStyleIdx="1" presStyleCnt="2"/>
      <dgm:spPr/>
      <dgm:t>
        <a:bodyPr/>
        <a:lstStyle/>
        <a:p>
          <a:endParaRPr lang="ru-RU"/>
        </a:p>
      </dgm:t>
    </dgm:pt>
    <dgm:pt modelId="{531AC084-E1DE-4F28-8782-AE1C87DB225C}" type="pres">
      <dgm:prSet presAssocID="{01478A5D-6454-4976-A565-9426D6DD7935}" presName="hierRoot2" presStyleCnt="0">
        <dgm:presLayoutVars>
          <dgm:hierBranch val="init"/>
        </dgm:presLayoutVars>
      </dgm:prSet>
      <dgm:spPr/>
    </dgm:pt>
    <dgm:pt modelId="{D2DD0F1F-A6FA-42C2-9E2E-744586FEECBE}" type="pres">
      <dgm:prSet presAssocID="{01478A5D-6454-4976-A565-9426D6DD7935}" presName="rootComposite" presStyleCnt="0"/>
      <dgm:spPr/>
    </dgm:pt>
    <dgm:pt modelId="{66603B09-2E10-45D1-9A63-30C15A89DC0E}" type="pres">
      <dgm:prSet presAssocID="{01478A5D-6454-4976-A565-9426D6DD7935}" presName="rootText" presStyleLbl="node1" presStyleIdx="1" presStyleCnt="2" custScaleX="158057" custLinFactNeighborX="-11714" custLinFactNeighborY="-64785">
        <dgm:presLayoutVars>
          <dgm:chMax/>
          <dgm:chPref val="3"/>
        </dgm:presLayoutVars>
      </dgm:prSet>
      <dgm:spPr/>
      <dgm:t>
        <a:bodyPr/>
        <a:lstStyle/>
        <a:p>
          <a:endParaRPr lang="ru-RU"/>
        </a:p>
      </dgm:t>
    </dgm:pt>
    <dgm:pt modelId="{E1D8CB0C-764F-4DED-BCAC-93A03ABDBFF3}" type="pres">
      <dgm:prSet presAssocID="{01478A5D-6454-4976-A565-9426D6DD7935}" presName="titleText2" presStyleLbl="fgAcc1" presStyleIdx="1" presStyleCnt="2" custFlipVert="1" custFlipHor="0" custScaleX="3898" custScaleY="14062" custLinFactY="-100000" custLinFactNeighborX="20791" custLinFactNeighborY="-100763">
        <dgm:presLayoutVars>
          <dgm:chMax val="0"/>
          <dgm:chPref val="0"/>
        </dgm:presLayoutVars>
      </dgm:prSet>
      <dgm:spPr/>
      <dgm:t>
        <a:bodyPr/>
        <a:lstStyle/>
        <a:p>
          <a:endParaRPr lang="ru-RU"/>
        </a:p>
      </dgm:t>
    </dgm:pt>
    <dgm:pt modelId="{65C1112B-8CA5-46EC-BC43-0B57D9D15C07}" type="pres">
      <dgm:prSet presAssocID="{01478A5D-6454-4976-A565-9426D6DD7935}" presName="rootConnector" presStyleLbl="node2" presStyleIdx="0" presStyleCnt="0"/>
      <dgm:spPr/>
      <dgm:t>
        <a:bodyPr/>
        <a:lstStyle/>
        <a:p>
          <a:endParaRPr lang="ru-RU"/>
        </a:p>
      </dgm:t>
    </dgm:pt>
    <dgm:pt modelId="{0C7F9783-4001-40FC-81D8-627953E15A4D}" type="pres">
      <dgm:prSet presAssocID="{01478A5D-6454-4976-A565-9426D6DD7935}" presName="hierChild4" presStyleCnt="0"/>
      <dgm:spPr/>
    </dgm:pt>
    <dgm:pt modelId="{3403E108-D9E8-46B8-98B1-EBE1C73E397A}" type="pres">
      <dgm:prSet presAssocID="{01478A5D-6454-4976-A565-9426D6DD7935}" presName="hierChild5" presStyleCnt="0"/>
      <dgm:spPr/>
    </dgm:pt>
    <dgm:pt modelId="{5AB67CF3-394C-461A-9689-CC29197B1496}" type="pres">
      <dgm:prSet presAssocID="{939997F5-A2D6-4174-90C6-D7DD92F56031}" presName="hierChild3" presStyleCnt="0"/>
      <dgm:spPr/>
    </dgm:pt>
  </dgm:ptLst>
  <dgm:cxnLst>
    <dgm:cxn modelId="{52954A2A-5CBC-42AF-B7C5-8E470C89DDA3}" type="presOf" srcId="{25EBABBD-0870-4DA7-8469-FADB85E635DA}" destId="{A4ABF464-6A73-472A-8A4C-6AD1BAEDAF8E}" srcOrd="1" destOrd="0" presId="urn:microsoft.com/office/officeart/2008/layout/NameandTitleOrganizationalChart"/>
    <dgm:cxn modelId="{C4647A9A-F700-4961-894C-7A04D8272FEF}" type="presOf" srcId="{43E03788-86B1-4359-B9CD-361B0CB45893}" destId="{621CCB59-2768-40FE-83A4-476E36E4A87C}" srcOrd="0" destOrd="0" presId="urn:microsoft.com/office/officeart/2008/layout/NameandTitleOrganizationalChart"/>
    <dgm:cxn modelId="{D1CE9DF9-EACC-4AE7-8232-C8B94AD6ACB5}" type="presOf" srcId="{01478A5D-6454-4976-A565-9426D6DD7935}" destId="{66603B09-2E10-45D1-9A63-30C15A89DC0E}" srcOrd="0" destOrd="0" presId="urn:microsoft.com/office/officeart/2008/layout/NameandTitleOrganizationalChart"/>
    <dgm:cxn modelId="{36B55C67-6819-4DEC-BE2D-882C46A2490A}" type="presOf" srcId="{AA1BA049-B039-4409-95A0-167F0D3838F6}" destId="{B2D6F695-C119-4179-BB84-A657B60AE490}" srcOrd="0" destOrd="0" presId="urn:microsoft.com/office/officeart/2008/layout/NameandTitleOrganizationalChart"/>
    <dgm:cxn modelId="{3CE67EB4-D8A7-44BF-8D55-03916FF5992A}" type="presOf" srcId="{244D35B3-D086-4600-8B3F-2A35BE14C051}" destId="{76E28C21-FD75-432C-82F1-507820C828F2}" srcOrd="0" destOrd="0" presId="urn:microsoft.com/office/officeart/2008/layout/NameandTitleOrganizationalChart"/>
    <dgm:cxn modelId="{3FDA70C0-4F62-49A8-9AAA-8373936423ED}" type="presOf" srcId="{939997F5-A2D6-4174-90C6-D7DD92F56031}" destId="{1ED8132D-07AF-42CD-BA2D-FBA6B6CC7C0C}" srcOrd="1" destOrd="0" presId="urn:microsoft.com/office/officeart/2008/layout/NameandTitleOrganizationalChart"/>
    <dgm:cxn modelId="{15692112-D5C5-488A-AFBB-D73735AC447E}" type="presOf" srcId="{25EBABBD-0870-4DA7-8469-FADB85E635DA}" destId="{E48CC729-7469-427B-B66D-E1512A678F09}" srcOrd="0" destOrd="0" presId="urn:microsoft.com/office/officeart/2008/layout/NameandTitleOrganizationalChart"/>
    <dgm:cxn modelId="{15CE220D-B5CC-497F-96C3-0B33076A30B0}" srcId="{939997F5-A2D6-4174-90C6-D7DD92F56031}" destId="{25EBABBD-0870-4DA7-8469-FADB85E635DA}" srcOrd="0" destOrd="0" parTransId="{277AC7A6-F389-492C-B197-9B8E0C5699C1}" sibTransId="{AA1BA049-B039-4409-95A0-167F0D3838F6}"/>
    <dgm:cxn modelId="{12003D1A-897A-4C40-ADC8-984A74F2C168}" type="presOf" srcId="{4B2F8CA9-0118-4D74-A7BA-B57973BD530C}" destId="{D842B0AF-9CBA-4669-8287-29FD892E63D5}" srcOrd="0" destOrd="0" presId="urn:microsoft.com/office/officeart/2008/layout/NameandTitleOrganizationalChart"/>
    <dgm:cxn modelId="{248FBB00-5400-425A-9180-C439D1540367}" type="presOf" srcId="{277AC7A6-F389-492C-B197-9B8E0C5699C1}" destId="{E0AE81FE-88BA-4E31-B88C-69D0642DF5A7}" srcOrd="0" destOrd="0" presId="urn:microsoft.com/office/officeart/2008/layout/NameandTitleOrganizationalChart"/>
    <dgm:cxn modelId="{6801A8AF-F820-42BE-8482-3049A213EF84}" srcId="{939997F5-A2D6-4174-90C6-D7DD92F56031}" destId="{01478A5D-6454-4976-A565-9426D6DD7935}" srcOrd="1" destOrd="0" parTransId="{4B2F8CA9-0118-4D74-A7BA-B57973BD530C}" sibTransId="{41885CC2-F1F6-4A23-B935-64DA56D0DC38}"/>
    <dgm:cxn modelId="{61D4A7E8-B9FC-404B-ABFA-76F619A63624}" type="presOf" srcId="{41885CC2-F1F6-4A23-B935-64DA56D0DC38}" destId="{E1D8CB0C-764F-4DED-BCAC-93A03ABDBFF3}" srcOrd="0" destOrd="0" presId="urn:microsoft.com/office/officeart/2008/layout/NameandTitleOrganizationalChart"/>
    <dgm:cxn modelId="{F923CE44-73D1-448B-BD7F-EE1BBCE0F8A3}" type="presOf" srcId="{939997F5-A2D6-4174-90C6-D7DD92F56031}" destId="{9F5AD7EB-8C3C-4DB0-9E68-B3517B92F419}" srcOrd="0" destOrd="0" presId="urn:microsoft.com/office/officeart/2008/layout/NameandTitleOrganizationalChart"/>
    <dgm:cxn modelId="{5360F192-7095-4AA9-8FEA-ED1C0D29E930}" type="presOf" srcId="{01478A5D-6454-4976-A565-9426D6DD7935}" destId="{65C1112B-8CA5-46EC-BC43-0B57D9D15C07}" srcOrd="1" destOrd="0" presId="urn:microsoft.com/office/officeart/2008/layout/NameandTitleOrganizationalChart"/>
    <dgm:cxn modelId="{C54EEB7D-CBB7-4A86-853F-66D6F9CA5543}" srcId="{244D35B3-D086-4600-8B3F-2A35BE14C051}" destId="{939997F5-A2D6-4174-90C6-D7DD92F56031}" srcOrd="0" destOrd="0" parTransId="{8CB500A5-FEC4-449D-BD2B-24134D375497}" sibTransId="{43E03788-86B1-4359-B9CD-361B0CB45893}"/>
    <dgm:cxn modelId="{CEBA0F6A-DC59-4FB4-8E67-FEF2F27699CD}" type="presParOf" srcId="{76E28C21-FD75-432C-82F1-507820C828F2}" destId="{979161DF-AAA4-4B89-ADFD-7CC849ADAC20}" srcOrd="0" destOrd="0" presId="urn:microsoft.com/office/officeart/2008/layout/NameandTitleOrganizationalChart"/>
    <dgm:cxn modelId="{81C36807-CC1C-442E-838B-CCB29C740A42}" type="presParOf" srcId="{979161DF-AAA4-4B89-ADFD-7CC849ADAC20}" destId="{4880AAD5-0DFD-4B67-B1D5-C3690634655D}" srcOrd="0" destOrd="0" presId="urn:microsoft.com/office/officeart/2008/layout/NameandTitleOrganizationalChart"/>
    <dgm:cxn modelId="{5ECE044C-8377-4428-9AEE-71409C3D6A60}" type="presParOf" srcId="{4880AAD5-0DFD-4B67-B1D5-C3690634655D}" destId="{9F5AD7EB-8C3C-4DB0-9E68-B3517B92F419}" srcOrd="0" destOrd="0" presId="urn:microsoft.com/office/officeart/2008/layout/NameandTitleOrganizationalChart"/>
    <dgm:cxn modelId="{4C077FEE-14C8-4CD6-9D11-8D2B73E2EAEE}" type="presParOf" srcId="{4880AAD5-0DFD-4B67-B1D5-C3690634655D}" destId="{621CCB59-2768-40FE-83A4-476E36E4A87C}" srcOrd="1" destOrd="0" presId="urn:microsoft.com/office/officeart/2008/layout/NameandTitleOrganizationalChart"/>
    <dgm:cxn modelId="{1D3E0ED4-03BE-4908-B7DC-C11E01EA9F5C}" type="presParOf" srcId="{4880AAD5-0DFD-4B67-B1D5-C3690634655D}" destId="{1ED8132D-07AF-42CD-BA2D-FBA6B6CC7C0C}" srcOrd="2" destOrd="0" presId="urn:microsoft.com/office/officeart/2008/layout/NameandTitleOrganizationalChart"/>
    <dgm:cxn modelId="{92427472-E1A3-4F6F-B513-99C5C96E04CC}" type="presParOf" srcId="{979161DF-AAA4-4B89-ADFD-7CC849ADAC20}" destId="{1E472703-CF1A-497D-8B58-5345A9AD40D5}" srcOrd="1" destOrd="0" presId="urn:microsoft.com/office/officeart/2008/layout/NameandTitleOrganizationalChart"/>
    <dgm:cxn modelId="{42E08911-41F0-40BA-AA30-50D4FC664977}" type="presParOf" srcId="{1E472703-CF1A-497D-8B58-5345A9AD40D5}" destId="{E0AE81FE-88BA-4E31-B88C-69D0642DF5A7}" srcOrd="0" destOrd="0" presId="urn:microsoft.com/office/officeart/2008/layout/NameandTitleOrganizationalChart"/>
    <dgm:cxn modelId="{6E6ACB16-4258-4814-BFB5-C77BBCA5A5CD}" type="presParOf" srcId="{1E472703-CF1A-497D-8B58-5345A9AD40D5}" destId="{855BFEB9-7B66-48F8-9447-3EB14168F128}" srcOrd="1" destOrd="0" presId="urn:microsoft.com/office/officeart/2008/layout/NameandTitleOrganizationalChart"/>
    <dgm:cxn modelId="{AC2A6A79-8A4E-4EB4-B11E-EDFA1F644FD5}" type="presParOf" srcId="{855BFEB9-7B66-48F8-9447-3EB14168F128}" destId="{FD9EC106-06E0-4B18-915F-43EDC65BB800}" srcOrd="0" destOrd="0" presId="urn:microsoft.com/office/officeart/2008/layout/NameandTitleOrganizationalChart"/>
    <dgm:cxn modelId="{CA2FE03C-0377-4FCB-B0B4-4CBA3C448ECB}" type="presParOf" srcId="{FD9EC106-06E0-4B18-915F-43EDC65BB800}" destId="{E48CC729-7469-427B-B66D-E1512A678F09}" srcOrd="0" destOrd="0" presId="urn:microsoft.com/office/officeart/2008/layout/NameandTitleOrganizationalChart"/>
    <dgm:cxn modelId="{7AFA3034-FB33-4768-BE00-A76C53D7FAB9}" type="presParOf" srcId="{FD9EC106-06E0-4B18-915F-43EDC65BB800}" destId="{B2D6F695-C119-4179-BB84-A657B60AE490}" srcOrd="1" destOrd="0" presId="urn:microsoft.com/office/officeart/2008/layout/NameandTitleOrganizationalChart"/>
    <dgm:cxn modelId="{B98AE41E-758E-4FFE-A0C3-E2EC20338D3F}" type="presParOf" srcId="{FD9EC106-06E0-4B18-915F-43EDC65BB800}" destId="{A4ABF464-6A73-472A-8A4C-6AD1BAEDAF8E}" srcOrd="2" destOrd="0" presId="urn:microsoft.com/office/officeart/2008/layout/NameandTitleOrganizationalChart"/>
    <dgm:cxn modelId="{C864C843-B4F2-480D-8A67-D61CF3FCB17F}" type="presParOf" srcId="{855BFEB9-7B66-48F8-9447-3EB14168F128}" destId="{9A2B9FB4-9FF2-4E02-9F90-E099DAB4F2C5}" srcOrd="1" destOrd="0" presId="urn:microsoft.com/office/officeart/2008/layout/NameandTitleOrganizationalChart"/>
    <dgm:cxn modelId="{D0C54902-9E43-4116-89DB-F27440F51A0F}" type="presParOf" srcId="{855BFEB9-7B66-48F8-9447-3EB14168F128}" destId="{4AAE222E-3364-4B27-BE47-28D567B45327}" srcOrd="2" destOrd="0" presId="urn:microsoft.com/office/officeart/2008/layout/NameandTitleOrganizationalChart"/>
    <dgm:cxn modelId="{68469389-BB3C-402D-843F-2000240B9728}" type="presParOf" srcId="{1E472703-CF1A-497D-8B58-5345A9AD40D5}" destId="{D842B0AF-9CBA-4669-8287-29FD892E63D5}" srcOrd="2" destOrd="0" presId="urn:microsoft.com/office/officeart/2008/layout/NameandTitleOrganizationalChart"/>
    <dgm:cxn modelId="{86AC0CC0-4A03-4667-B1D1-465EDAC80EFD}" type="presParOf" srcId="{1E472703-CF1A-497D-8B58-5345A9AD40D5}" destId="{531AC084-E1DE-4F28-8782-AE1C87DB225C}" srcOrd="3" destOrd="0" presId="urn:microsoft.com/office/officeart/2008/layout/NameandTitleOrganizationalChart"/>
    <dgm:cxn modelId="{1E4B806F-B805-4980-A8CA-6725BE221C61}" type="presParOf" srcId="{531AC084-E1DE-4F28-8782-AE1C87DB225C}" destId="{D2DD0F1F-A6FA-42C2-9E2E-744586FEECBE}" srcOrd="0" destOrd="0" presId="urn:microsoft.com/office/officeart/2008/layout/NameandTitleOrganizationalChart"/>
    <dgm:cxn modelId="{2843A1FB-F318-4F54-AE7E-F89AE09F4810}" type="presParOf" srcId="{D2DD0F1F-A6FA-42C2-9E2E-744586FEECBE}" destId="{66603B09-2E10-45D1-9A63-30C15A89DC0E}" srcOrd="0" destOrd="0" presId="urn:microsoft.com/office/officeart/2008/layout/NameandTitleOrganizationalChart"/>
    <dgm:cxn modelId="{16B4E4D3-02CE-4E20-90AE-9FF6CAC635D2}" type="presParOf" srcId="{D2DD0F1F-A6FA-42C2-9E2E-744586FEECBE}" destId="{E1D8CB0C-764F-4DED-BCAC-93A03ABDBFF3}" srcOrd="1" destOrd="0" presId="urn:microsoft.com/office/officeart/2008/layout/NameandTitleOrganizationalChart"/>
    <dgm:cxn modelId="{62D62181-6023-4F5E-AFDD-8742813B14B1}" type="presParOf" srcId="{D2DD0F1F-A6FA-42C2-9E2E-744586FEECBE}" destId="{65C1112B-8CA5-46EC-BC43-0B57D9D15C07}" srcOrd="2" destOrd="0" presId="urn:microsoft.com/office/officeart/2008/layout/NameandTitleOrganizationalChart"/>
    <dgm:cxn modelId="{08869E02-DF1B-47BE-8E61-DCD5F195BA34}" type="presParOf" srcId="{531AC084-E1DE-4F28-8782-AE1C87DB225C}" destId="{0C7F9783-4001-40FC-81D8-627953E15A4D}" srcOrd="1" destOrd="0" presId="urn:microsoft.com/office/officeart/2008/layout/NameandTitleOrganizationalChart"/>
    <dgm:cxn modelId="{342E5F68-A7BA-4E43-A73B-6DD37743FE76}" type="presParOf" srcId="{531AC084-E1DE-4F28-8782-AE1C87DB225C}" destId="{3403E108-D9E8-46B8-98B1-EBE1C73E397A}" srcOrd="2" destOrd="0" presId="urn:microsoft.com/office/officeart/2008/layout/NameandTitleOrganizationalChart"/>
    <dgm:cxn modelId="{DCED9136-A10C-4C85-A348-7CFB34B83870}" type="presParOf" srcId="{979161DF-AAA4-4B89-ADFD-7CC849ADAC20}" destId="{5AB67CF3-394C-461A-9689-CC29197B1496}" srcOrd="2" destOrd="0" presId="urn:microsoft.com/office/officeart/2008/layout/NameandTitleOrganizational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66CEC1B-BBEC-4613-AB43-767AF7607239}" type="doc">
      <dgm:prSet loTypeId="urn:microsoft.com/office/officeart/2005/8/layout/chevron2" loCatId="list" qsTypeId="urn:microsoft.com/office/officeart/2005/8/quickstyle/3d1" qsCatId="3D" csTypeId="urn:microsoft.com/office/officeart/2005/8/colors/colorful1#1" csCatId="colorful" phldr="1"/>
      <dgm:spPr/>
      <dgm:t>
        <a:bodyPr/>
        <a:lstStyle/>
        <a:p>
          <a:endParaRPr lang="ru-RU"/>
        </a:p>
      </dgm:t>
    </dgm:pt>
    <dgm:pt modelId="{8B3F02FF-C66A-484A-A98E-FA9AFFF6FF11}">
      <dgm:prSet phldrT="[Текст]" custT="1"/>
      <dgm:spPr>
        <a:gradFill rotWithShape="0">
          <a:gsLst>
            <a:gs pos="0">
              <a:srgbClr val="C00000"/>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gradFill>
      </dgm:spPr>
      <dgm:t>
        <a:bodyPr/>
        <a:lstStyle/>
        <a:p>
          <a:r>
            <a:rPr lang="ru-RU" sz="6600" dirty="0" smtClean="0"/>
            <a:t>+</a:t>
          </a:r>
          <a:endParaRPr lang="ru-RU" sz="6600" dirty="0"/>
        </a:p>
      </dgm:t>
    </dgm:pt>
    <dgm:pt modelId="{FB0DA90D-BE55-4EC7-B35F-86697E62AB48}" type="parTrans" cxnId="{7DC36187-F65A-4A9A-8FCE-316EF1BA0082}">
      <dgm:prSet/>
      <dgm:spPr/>
      <dgm:t>
        <a:bodyPr/>
        <a:lstStyle/>
        <a:p>
          <a:endParaRPr lang="ru-RU"/>
        </a:p>
      </dgm:t>
    </dgm:pt>
    <dgm:pt modelId="{B2AB4027-D0BB-4CB4-A0D4-2A72C88D8038}" type="sibTrans" cxnId="{7DC36187-F65A-4A9A-8FCE-316EF1BA0082}">
      <dgm:prSet/>
      <dgm:spPr/>
      <dgm:t>
        <a:bodyPr/>
        <a:lstStyle/>
        <a:p>
          <a:endParaRPr lang="ru-RU"/>
        </a:p>
      </dgm:t>
    </dgm:pt>
    <dgm:pt modelId="{AADF7A77-8FD9-4472-BE1B-7F21A880EB40}">
      <dgm:prSet phldrT="[Текст]" custT="1"/>
      <dgm:spPr>
        <a:noFill/>
      </dgm:spPr>
      <dgm:t>
        <a:bodyPr/>
        <a:lstStyle/>
        <a:p>
          <a:pPr algn="just"/>
          <a:r>
            <a:rPr lang="ru-RU" sz="2000" baseline="0" dirty="0" smtClean="0">
              <a:solidFill>
                <a:srgbClr val="002060"/>
              </a:solidFill>
              <a:effectLst>
                <a:outerShdw blurRad="38100" dist="38100" dir="2700000" algn="tl">
                  <a:srgbClr val="000000">
                    <a:alpha val="43137"/>
                  </a:srgbClr>
                </a:outerShdw>
              </a:effectLst>
              <a:latin typeface="Georgia" pitchFamily="18" charset="0"/>
            </a:rPr>
            <a:t>обязательное досудебное обжалование всех налоговых споров</a:t>
          </a:r>
          <a:endParaRPr lang="ru-RU" sz="2000" baseline="0" dirty="0">
            <a:solidFill>
              <a:srgbClr val="002060"/>
            </a:solidFill>
            <a:effectLst>
              <a:outerShdw blurRad="38100" dist="38100" dir="2700000" algn="tl">
                <a:srgbClr val="000000">
                  <a:alpha val="43137"/>
                </a:srgbClr>
              </a:outerShdw>
            </a:effectLst>
            <a:latin typeface="Georgia" pitchFamily="18" charset="0"/>
          </a:endParaRPr>
        </a:p>
      </dgm:t>
    </dgm:pt>
    <dgm:pt modelId="{6B705E67-0506-4632-9EB4-46EBA5CCF5AE}" type="parTrans" cxnId="{6DC28802-B4E5-4A8B-8F0A-4946E6E184EF}">
      <dgm:prSet/>
      <dgm:spPr/>
      <dgm:t>
        <a:bodyPr/>
        <a:lstStyle/>
        <a:p>
          <a:endParaRPr lang="ru-RU"/>
        </a:p>
      </dgm:t>
    </dgm:pt>
    <dgm:pt modelId="{4AA92F00-2068-485D-9D75-3F5AD6EEFFB0}" type="sibTrans" cxnId="{6DC28802-B4E5-4A8B-8F0A-4946E6E184EF}">
      <dgm:prSet/>
      <dgm:spPr/>
      <dgm:t>
        <a:bodyPr/>
        <a:lstStyle/>
        <a:p>
          <a:endParaRPr lang="ru-RU"/>
        </a:p>
      </dgm:t>
    </dgm:pt>
    <dgm:pt modelId="{D3264888-A5E1-4DC5-8F11-FDE72881B0A3}">
      <dgm:prSet phldrT="[Текст]" custT="1"/>
      <dgm:spPr/>
      <dgm:t>
        <a:bodyPr/>
        <a:lstStyle/>
        <a:p>
          <a:r>
            <a:rPr lang="ru-RU" sz="6600" dirty="0" smtClean="0"/>
            <a:t>+</a:t>
          </a:r>
          <a:endParaRPr lang="ru-RU" sz="6600" dirty="0"/>
        </a:p>
      </dgm:t>
    </dgm:pt>
    <dgm:pt modelId="{D795E811-4CCA-40F4-AA4C-052FF2E55A9C}" type="parTrans" cxnId="{6ABC4011-7C3E-4F5A-BB70-BF6282D73A32}">
      <dgm:prSet/>
      <dgm:spPr/>
      <dgm:t>
        <a:bodyPr/>
        <a:lstStyle/>
        <a:p>
          <a:endParaRPr lang="ru-RU"/>
        </a:p>
      </dgm:t>
    </dgm:pt>
    <dgm:pt modelId="{52F860B6-DBB5-4E56-BC1F-7DACD2A793C8}" type="sibTrans" cxnId="{6ABC4011-7C3E-4F5A-BB70-BF6282D73A32}">
      <dgm:prSet/>
      <dgm:spPr/>
      <dgm:t>
        <a:bodyPr/>
        <a:lstStyle/>
        <a:p>
          <a:endParaRPr lang="ru-RU"/>
        </a:p>
      </dgm:t>
    </dgm:pt>
    <dgm:pt modelId="{D884A26B-DC2B-4FB8-B1EC-3E7331A15D27}">
      <dgm:prSet phldrT="[Текст]" custT="1"/>
      <dgm:spPr>
        <a:solidFill>
          <a:srgbClr val="FFFFCC">
            <a:alpha val="5000"/>
          </a:srgbClr>
        </a:solidFill>
      </dgm:spPr>
      <dgm:t>
        <a:bodyPr/>
        <a:lstStyle/>
        <a:p>
          <a:pPr algn="just"/>
          <a:r>
            <a:rPr lang="ru-RU" sz="2000" dirty="0" smtClean="0">
              <a:solidFill>
                <a:srgbClr val="002060"/>
              </a:solidFill>
            </a:rPr>
            <a:t>данный порядок досудебного обжалования распространяется на акты налоговых органов ненормативного характера и действия (бездействие) их должностных лиц с 01.01.2014 года (кроме решений налоговых органов по налоговым проверкам, обязательный порядок обжалования которых введен с 2009 года) </a:t>
          </a:r>
          <a:endParaRPr lang="ru-RU" sz="2000" dirty="0">
            <a:solidFill>
              <a:srgbClr val="002060"/>
            </a:solidFill>
          </a:endParaRPr>
        </a:p>
      </dgm:t>
    </dgm:pt>
    <dgm:pt modelId="{5CDFF07E-ACC2-4B05-9A74-CC93307C5AC6}" type="parTrans" cxnId="{F33B9AD3-E1B1-4F0F-9FDD-D53EB051F8C5}">
      <dgm:prSet/>
      <dgm:spPr/>
      <dgm:t>
        <a:bodyPr/>
        <a:lstStyle/>
        <a:p>
          <a:endParaRPr lang="ru-RU"/>
        </a:p>
      </dgm:t>
    </dgm:pt>
    <dgm:pt modelId="{8CCB637B-0364-4F09-B3CE-A05025C61666}" type="sibTrans" cxnId="{F33B9AD3-E1B1-4F0F-9FDD-D53EB051F8C5}">
      <dgm:prSet/>
      <dgm:spPr/>
      <dgm:t>
        <a:bodyPr/>
        <a:lstStyle/>
        <a:p>
          <a:endParaRPr lang="ru-RU"/>
        </a:p>
      </dgm:t>
    </dgm:pt>
    <dgm:pt modelId="{277040AA-0610-404E-95D3-20474CFEF05F}">
      <dgm:prSet phldrT="[Текст]" custT="1"/>
      <dgm:spPr>
        <a:gradFill rotWithShape="0">
          <a:gsLst>
            <a:gs pos="0">
              <a:srgbClr val="7030A0"/>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dgm:spPr>
      <dgm:t>
        <a:bodyPr/>
        <a:lstStyle/>
        <a:p>
          <a:r>
            <a:rPr lang="ru-RU" sz="6600" dirty="0" smtClean="0"/>
            <a:t>+</a:t>
          </a:r>
          <a:endParaRPr lang="ru-RU" sz="6600" dirty="0"/>
        </a:p>
      </dgm:t>
    </dgm:pt>
    <dgm:pt modelId="{30A5B4FF-2B7C-4D01-9351-800E08D27DB2}" type="parTrans" cxnId="{C9ABCA34-4E19-45E9-AB87-44E448DCC185}">
      <dgm:prSet/>
      <dgm:spPr/>
      <dgm:t>
        <a:bodyPr/>
        <a:lstStyle/>
        <a:p>
          <a:endParaRPr lang="ru-RU"/>
        </a:p>
      </dgm:t>
    </dgm:pt>
    <dgm:pt modelId="{D28F2C4B-3B36-4698-83E6-CBA5CC2BF437}" type="sibTrans" cxnId="{C9ABCA34-4E19-45E9-AB87-44E448DCC185}">
      <dgm:prSet/>
      <dgm:spPr/>
      <dgm:t>
        <a:bodyPr/>
        <a:lstStyle/>
        <a:p>
          <a:endParaRPr lang="ru-RU"/>
        </a:p>
      </dgm:t>
    </dgm:pt>
    <dgm:pt modelId="{F90A1400-5ED1-4A9C-9D78-ED0B94ABCF30}">
      <dgm:prSet phldrT="[Текст]" custT="1"/>
      <dgm:spPr>
        <a:noFill/>
      </dgm:spPr>
      <dgm:t>
        <a:bodyPr/>
        <a:lstStyle/>
        <a:p>
          <a:pPr algn="just"/>
          <a:r>
            <a:rPr lang="ru-RU" sz="2000" dirty="0" smtClean="0">
              <a:solidFill>
                <a:srgbClr val="002060"/>
              </a:solidFill>
            </a:rPr>
            <a:t>ускоренный порядок рассмотрения споров по действиям (бездействиям)  должностных лиц налоговых органов - 15-дневный срок</a:t>
          </a:r>
          <a:endParaRPr lang="ru-RU" sz="2000" dirty="0">
            <a:solidFill>
              <a:srgbClr val="002060"/>
            </a:solidFill>
          </a:endParaRPr>
        </a:p>
      </dgm:t>
    </dgm:pt>
    <dgm:pt modelId="{D6CA5068-5FC0-44EC-8E8E-143F6270E058}" type="parTrans" cxnId="{C60E3ED3-8D9E-4A04-8286-3CDE0CFD4253}">
      <dgm:prSet/>
      <dgm:spPr/>
      <dgm:t>
        <a:bodyPr/>
        <a:lstStyle/>
        <a:p>
          <a:endParaRPr lang="ru-RU"/>
        </a:p>
      </dgm:t>
    </dgm:pt>
    <dgm:pt modelId="{7F043E79-4370-42D5-B664-CF57BE7066E4}" type="sibTrans" cxnId="{C60E3ED3-8D9E-4A04-8286-3CDE0CFD4253}">
      <dgm:prSet/>
      <dgm:spPr/>
      <dgm:t>
        <a:bodyPr/>
        <a:lstStyle/>
        <a:p>
          <a:endParaRPr lang="ru-RU"/>
        </a:p>
      </dgm:t>
    </dgm:pt>
    <dgm:pt modelId="{7F5C8040-5219-4BD4-B5E6-AAC4A1840435}" type="pres">
      <dgm:prSet presAssocID="{966CEC1B-BBEC-4613-AB43-767AF7607239}" presName="linearFlow" presStyleCnt="0">
        <dgm:presLayoutVars>
          <dgm:dir/>
          <dgm:animLvl val="lvl"/>
          <dgm:resizeHandles val="exact"/>
        </dgm:presLayoutVars>
      </dgm:prSet>
      <dgm:spPr/>
      <dgm:t>
        <a:bodyPr/>
        <a:lstStyle/>
        <a:p>
          <a:endParaRPr lang="ru-RU"/>
        </a:p>
      </dgm:t>
    </dgm:pt>
    <dgm:pt modelId="{8E436392-FFAF-46E9-A6CE-129AA7C2B324}" type="pres">
      <dgm:prSet presAssocID="{8B3F02FF-C66A-484A-A98E-FA9AFFF6FF11}" presName="composite" presStyleCnt="0"/>
      <dgm:spPr/>
    </dgm:pt>
    <dgm:pt modelId="{C3E3242C-EA6C-418F-8E41-FAB2D248573B}" type="pres">
      <dgm:prSet presAssocID="{8B3F02FF-C66A-484A-A98E-FA9AFFF6FF11}" presName="parentText" presStyleLbl="alignNode1" presStyleIdx="0" presStyleCnt="3">
        <dgm:presLayoutVars>
          <dgm:chMax val="1"/>
          <dgm:bulletEnabled val="1"/>
        </dgm:presLayoutVars>
      </dgm:prSet>
      <dgm:spPr/>
      <dgm:t>
        <a:bodyPr/>
        <a:lstStyle/>
        <a:p>
          <a:endParaRPr lang="ru-RU"/>
        </a:p>
      </dgm:t>
    </dgm:pt>
    <dgm:pt modelId="{12F7CA37-2603-4849-B6A0-6E225FEC7ECF}" type="pres">
      <dgm:prSet presAssocID="{8B3F02FF-C66A-484A-A98E-FA9AFFF6FF11}" presName="descendantText" presStyleLbl="alignAcc1" presStyleIdx="0" presStyleCnt="3" custScaleX="93595" custScaleY="100000" custLinFactNeighborX="-1552" custLinFactNeighborY="-701">
        <dgm:presLayoutVars>
          <dgm:bulletEnabled val="1"/>
        </dgm:presLayoutVars>
      </dgm:prSet>
      <dgm:spPr/>
      <dgm:t>
        <a:bodyPr/>
        <a:lstStyle/>
        <a:p>
          <a:endParaRPr lang="ru-RU"/>
        </a:p>
      </dgm:t>
    </dgm:pt>
    <dgm:pt modelId="{B80C36F8-6D37-467E-9DE1-7A6AD593E170}" type="pres">
      <dgm:prSet presAssocID="{B2AB4027-D0BB-4CB4-A0D4-2A72C88D8038}" presName="sp" presStyleCnt="0"/>
      <dgm:spPr/>
    </dgm:pt>
    <dgm:pt modelId="{E95B0586-7DB1-48B3-807B-B37F7EA38012}" type="pres">
      <dgm:prSet presAssocID="{D3264888-A5E1-4DC5-8F11-FDE72881B0A3}" presName="composite" presStyleCnt="0"/>
      <dgm:spPr/>
    </dgm:pt>
    <dgm:pt modelId="{D53B4DF9-71D5-4A00-8F63-5E14F451535E}" type="pres">
      <dgm:prSet presAssocID="{D3264888-A5E1-4DC5-8F11-FDE72881B0A3}" presName="parentText" presStyleLbl="alignNode1" presStyleIdx="1" presStyleCnt="3" custLinFactNeighborX="0" custLinFactNeighborY="-16885">
        <dgm:presLayoutVars>
          <dgm:chMax val="1"/>
          <dgm:bulletEnabled val="1"/>
        </dgm:presLayoutVars>
      </dgm:prSet>
      <dgm:spPr/>
      <dgm:t>
        <a:bodyPr/>
        <a:lstStyle/>
        <a:p>
          <a:endParaRPr lang="ru-RU"/>
        </a:p>
      </dgm:t>
    </dgm:pt>
    <dgm:pt modelId="{20F80407-E11F-4BD9-986B-16B52801ABB0}" type="pres">
      <dgm:prSet presAssocID="{D3264888-A5E1-4DC5-8F11-FDE72881B0A3}" presName="descendantText" presStyleLbl="alignAcc1" presStyleIdx="1" presStyleCnt="3" custScaleX="98902" custScaleY="261361" custLinFactNeighborX="460" custLinFactNeighborY="-24727">
        <dgm:presLayoutVars>
          <dgm:bulletEnabled val="1"/>
        </dgm:presLayoutVars>
      </dgm:prSet>
      <dgm:spPr/>
      <dgm:t>
        <a:bodyPr/>
        <a:lstStyle/>
        <a:p>
          <a:endParaRPr lang="ru-RU"/>
        </a:p>
      </dgm:t>
    </dgm:pt>
    <dgm:pt modelId="{634B448C-66AB-436C-9D68-A6172CA7CB92}" type="pres">
      <dgm:prSet presAssocID="{52F860B6-DBB5-4E56-BC1F-7DACD2A793C8}" presName="sp" presStyleCnt="0"/>
      <dgm:spPr/>
    </dgm:pt>
    <dgm:pt modelId="{0C53458A-95C5-4B4E-93DA-5B5BB817C644}" type="pres">
      <dgm:prSet presAssocID="{277040AA-0610-404E-95D3-20474CFEF05F}" presName="composite" presStyleCnt="0"/>
      <dgm:spPr/>
    </dgm:pt>
    <dgm:pt modelId="{68965302-CA86-40FE-8DCB-8AA8705C7180}" type="pres">
      <dgm:prSet presAssocID="{277040AA-0610-404E-95D3-20474CFEF05F}" presName="parentText" presStyleLbl="alignNode1" presStyleIdx="2" presStyleCnt="3" custLinFactNeighborX="0" custLinFactNeighborY="9654">
        <dgm:presLayoutVars>
          <dgm:chMax val="1"/>
          <dgm:bulletEnabled val="1"/>
        </dgm:presLayoutVars>
      </dgm:prSet>
      <dgm:spPr/>
      <dgm:t>
        <a:bodyPr/>
        <a:lstStyle/>
        <a:p>
          <a:endParaRPr lang="ru-RU"/>
        </a:p>
      </dgm:t>
    </dgm:pt>
    <dgm:pt modelId="{78F69392-5933-49DE-8FC2-68A23F35B3D4}" type="pres">
      <dgm:prSet presAssocID="{277040AA-0610-404E-95D3-20474CFEF05F}" presName="descendantText" presStyleLbl="alignAcc1" presStyleIdx="2" presStyleCnt="3" custScaleX="96824" custScaleY="109886" custLinFactNeighborX="-506" custLinFactNeighborY="12403">
        <dgm:presLayoutVars>
          <dgm:bulletEnabled val="1"/>
        </dgm:presLayoutVars>
      </dgm:prSet>
      <dgm:spPr/>
      <dgm:t>
        <a:bodyPr/>
        <a:lstStyle/>
        <a:p>
          <a:endParaRPr lang="ru-RU"/>
        </a:p>
      </dgm:t>
    </dgm:pt>
  </dgm:ptLst>
  <dgm:cxnLst>
    <dgm:cxn modelId="{F33B9AD3-E1B1-4F0F-9FDD-D53EB051F8C5}" srcId="{D3264888-A5E1-4DC5-8F11-FDE72881B0A3}" destId="{D884A26B-DC2B-4FB8-B1EC-3E7331A15D27}" srcOrd="0" destOrd="0" parTransId="{5CDFF07E-ACC2-4B05-9A74-CC93307C5AC6}" sibTransId="{8CCB637B-0364-4F09-B3CE-A05025C61666}"/>
    <dgm:cxn modelId="{6ABC4011-7C3E-4F5A-BB70-BF6282D73A32}" srcId="{966CEC1B-BBEC-4613-AB43-767AF7607239}" destId="{D3264888-A5E1-4DC5-8F11-FDE72881B0A3}" srcOrd="1" destOrd="0" parTransId="{D795E811-4CCA-40F4-AA4C-052FF2E55A9C}" sibTransId="{52F860B6-DBB5-4E56-BC1F-7DACD2A793C8}"/>
    <dgm:cxn modelId="{EB2C94CB-BB2F-43D6-835F-E3D14A7A2817}" type="presOf" srcId="{D884A26B-DC2B-4FB8-B1EC-3E7331A15D27}" destId="{20F80407-E11F-4BD9-986B-16B52801ABB0}" srcOrd="0" destOrd="0" presId="urn:microsoft.com/office/officeart/2005/8/layout/chevron2"/>
    <dgm:cxn modelId="{9492198F-65F6-46AD-ABF8-425C58BDADA3}" type="presOf" srcId="{966CEC1B-BBEC-4613-AB43-767AF7607239}" destId="{7F5C8040-5219-4BD4-B5E6-AAC4A1840435}" srcOrd="0" destOrd="0" presId="urn:microsoft.com/office/officeart/2005/8/layout/chevron2"/>
    <dgm:cxn modelId="{9E6C7050-56A3-4650-9530-3AEEB9BF701A}" type="presOf" srcId="{277040AA-0610-404E-95D3-20474CFEF05F}" destId="{68965302-CA86-40FE-8DCB-8AA8705C7180}" srcOrd="0" destOrd="0" presId="urn:microsoft.com/office/officeart/2005/8/layout/chevron2"/>
    <dgm:cxn modelId="{C9ABCA34-4E19-45E9-AB87-44E448DCC185}" srcId="{966CEC1B-BBEC-4613-AB43-767AF7607239}" destId="{277040AA-0610-404E-95D3-20474CFEF05F}" srcOrd="2" destOrd="0" parTransId="{30A5B4FF-2B7C-4D01-9351-800E08D27DB2}" sibTransId="{D28F2C4B-3B36-4698-83E6-CBA5CC2BF437}"/>
    <dgm:cxn modelId="{6DC28802-B4E5-4A8B-8F0A-4946E6E184EF}" srcId="{8B3F02FF-C66A-484A-A98E-FA9AFFF6FF11}" destId="{AADF7A77-8FD9-4472-BE1B-7F21A880EB40}" srcOrd="0" destOrd="0" parTransId="{6B705E67-0506-4632-9EB4-46EBA5CCF5AE}" sibTransId="{4AA92F00-2068-485D-9D75-3F5AD6EEFFB0}"/>
    <dgm:cxn modelId="{C60E3ED3-8D9E-4A04-8286-3CDE0CFD4253}" srcId="{277040AA-0610-404E-95D3-20474CFEF05F}" destId="{F90A1400-5ED1-4A9C-9D78-ED0B94ABCF30}" srcOrd="0" destOrd="0" parTransId="{D6CA5068-5FC0-44EC-8E8E-143F6270E058}" sibTransId="{7F043E79-4370-42D5-B664-CF57BE7066E4}"/>
    <dgm:cxn modelId="{7DC36187-F65A-4A9A-8FCE-316EF1BA0082}" srcId="{966CEC1B-BBEC-4613-AB43-767AF7607239}" destId="{8B3F02FF-C66A-484A-A98E-FA9AFFF6FF11}" srcOrd="0" destOrd="0" parTransId="{FB0DA90D-BE55-4EC7-B35F-86697E62AB48}" sibTransId="{B2AB4027-D0BB-4CB4-A0D4-2A72C88D8038}"/>
    <dgm:cxn modelId="{A7750D68-01AC-47DE-B748-3BC3CCB0A0DD}" type="presOf" srcId="{AADF7A77-8FD9-4472-BE1B-7F21A880EB40}" destId="{12F7CA37-2603-4849-B6A0-6E225FEC7ECF}" srcOrd="0" destOrd="0" presId="urn:microsoft.com/office/officeart/2005/8/layout/chevron2"/>
    <dgm:cxn modelId="{7161141D-0CF9-4D85-BAF6-112F7B7BC3A7}" type="presOf" srcId="{8B3F02FF-C66A-484A-A98E-FA9AFFF6FF11}" destId="{C3E3242C-EA6C-418F-8E41-FAB2D248573B}" srcOrd="0" destOrd="0" presId="urn:microsoft.com/office/officeart/2005/8/layout/chevron2"/>
    <dgm:cxn modelId="{9413A68B-536A-4269-B108-5C3C1E537429}" type="presOf" srcId="{D3264888-A5E1-4DC5-8F11-FDE72881B0A3}" destId="{D53B4DF9-71D5-4A00-8F63-5E14F451535E}" srcOrd="0" destOrd="0" presId="urn:microsoft.com/office/officeart/2005/8/layout/chevron2"/>
    <dgm:cxn modelId="{0CEA09CF-121B-4262-94F6-A7FFC6446FE9}" type="presOf" srcId="{F90A1400-5ED1-4A9C-9D78-ED0B94ABCF30}" destId="{78F69392-5933-49DE-8FC2-68A23F35B3D4}" srcOrd="0" destOrd="0" presId="urn:microsoft.com/office/officeart/2005/8/layout/chevron2"/>
    <dgm:cxn modelId="{C94FB10A-0074-4EC1-B5C6-3708FB23E3CD}" type="presParOf" srcId="{7F5C8040-5219-4BD4-B5E6-AAC4A1840435}" destId="{8E436392-FFAF-46E9-A6CE-129AA7C2B324}" srcOrd="0" destOrd="0" presId="urn:microsoft.com/office/officeart/2005/8/layout/chevron2"/>
    <dgm:cxn modelId="{E02C6FD5-F6F8-4FCE-BC9B-402F9E56A373}" type="presParOf" srcId="{8E436392-FFAF-46E9-A6CE-129AA7C2B324}" destId="{C3E3242C-EA6C-418F-8E41-FAB2D248573B}" srcOrd="0" destOrd="0" presId="urn:microsoft.com/office/officeart/2005/8/layout/chevron2"/>
    <dgm:cxn modelId="{E5E74DC4-5D79-4AC4-A876-3789EB225880}" type="presParOf" srcId="{8E436392-FFAF-46E9-A6CE-129AA7C2B324}" destId="{12F7CA37-2603-4849-B6A0-6E225FEC7ECF}" srcOrd="1" destOrd="0" presId="urn:microsoft.com/office/officeart/2005/8/layout/chevron2"/>
    <dgm:cxn modelId="{78E4DE8A-C41B-4ACA-A5AA-02CAACF0EDAD}" type="presParOf" srcId="{7F5C8040-5219-4BD4-B5E6-AAC4A1840435}" destId="{B80C36F8-6D37-467E-9DE1-7A6AD593E170}" srcOrd="1" destOrd="0" presId="urn:microsoft.com/office/officeart/2005/8/layout/chevron2"/>
    <dgm:cxn modelId="{11F0AC01-734A-4D08-9530-C6E31492643E}" type="presParOf" srcId="{7F5C8040-5219-4BD4-B5E6-AAC4A1840435}" destId="{E95B0586-7DB1-48B3-807B-B37F7EA38012}" srcOrd="2" destOrd="0" presId="urn:microsoft.com/office/officeart/2005/8/layout/chevron2"/>
    <dgm:cxn modelId="{04FF9A9E-1196-49CB-B87C-E1C49E9AAE1E}" type="presParOf" srcId="{E95B0586-7DB1-48B3-807B-B37F7EA38012}" destId="{D53B4DF9-71D5-4A00-8F63-5E14F451535E}" srcOrd="0" destOrd="0" presId="urn:microsoft.com/office/officeart/2005/8/layout/chevron2"/>
    <dgm:cxn modelId="{C0D349CF-8521-4471-8F74-78549D4463B2}" type="presParOf" srcId="{E95B0586-7DB1-48B3-807B-B37F7EA38012}" destId="{20F80407-E11F-4BD9-986B-16B52801ABB0}" srcOrd="1" destOrd="0" presId="urn:microsoft.com/office/officeart/2005/8/layout/chevron2"/>
    <dgm:cxn modelId="{9DD87C3F-730F-431D-9256-A172BFC25A37}" type="presParOf" srcId="{7F5C8040-5219-4BD4-B5E6-AAC4A1840435}" destId="{634B448C-66AB-436C-9D68-A6172CA7CB92}" srcOrd="3" destOrd="0" presId="urn:microsoft.com/office/officeart/2005/8/layout/chevron2"/>
    <dgm:cxn modelId="{E1C530EE-7051-45EC-A529-8A53659A33D0}" type="presParOf" srcId="{7F5C8040-5219-4BD4-B5E6-AAC4A1840435}" destId="{0C53458A-95C5-4B4E-93DA-5B5BB817C644}" srcOrd="4" destOrd="0" presId="urn:microsoft.com/office/officeart/2005/8/layout/chevron2"/>
    <dgm:cxn modelId="{01E0D9E4-548F-4AEE-9885-91C4D2104096}" type="presParOf" srcId="{0C53458A-95C5-4B4E-93DA-5B5BB817C644}" destId="{68965302-CA86-40FE-8DCB-8AA8705C7180}" srcOrd="0" destOrd="0" presId="urn:microsoft.com/office/officeart/2005/8/layout/chevron2"/>
    <dgm:cxn modelId="{BB4BE32E-A265-42A9-B66D-8283FF0622BD}" type="presParOf" srcId="{0C53458A-95C5-4B4E-93DA-5B5BB817C644}" destId="{78F69392-5933-49DE-8FC2-68A23F35B3D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2B0AF-9CBA-4669-8287-29FD892E63D5}">
      <dsp:nvSpPr>
        <dsp:cNvPr id="0" name=""/>
        <dsp:cNvSpPr/>
      </dsp:nvSpPr>
      <dsp:spPr>
        <a:xfrm>
          <a:off x="4405847" y="942547"/>
          <a:ext cx="1817036" cy="572196"/>
        </a:xfrm>
        <a:custGeom>
          <a:avLst/>
          <a:gdLst/>
          <a:ahLst/>
          <a:cxnLst/>
          <a:rect l="0" t="0" r="0" b="0"/>
          <a:pathLst>
            <a:path>
              <a:moveTo>
                <a:pt x="0" y="0"/>
              </a:moveTo>
              <a:lnTo>
                <a:pt x="0" y="234464"/>
              </a:lnTo>
              <a:lnTo>
                <a:pt x="1817036" y="234464"/>
              </a:lnTo>
              <a:lnTo>
                <a:pt x="1817036" y="572196"/>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AE81FE-88BA-4E31-B88C-69D0642DF5A7}">
      <dsp:nvSpPr>
        <dsp:cNvPr id="0" name=""/>
        <dsp:cNvSpPr/>
      </dsp:nvSpPr>
      <dsp:spPr>
        <a:xfrm>
          <a:off x="1965636" y="942547"/>
          <a:ext cx="2440211" cy="192363"/>
        </a:xfrm>
        <a:custGeom>
          <a:avLst/>
          <a:gdLst/>
          <a:ahLst/>
          <a:cxnLst/>
          <a:rect l="0" t="0" r="0" b="0"/>
          <a:pathLst>
            <a:path>
              <a:moveTo>
                <a:pt x="2440211" y="0"/>
              </a:moveTo>
              <a:lnTo>
                <a:pt x="0" y="0"/>
              </a:lnTo>
              <a:lnTo>
                <a:pt x="0" y="192363"/>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5AD7EB-8C3C-4DB0-9E68-B3517B92F419}">
      <dsp:nvSpPr>
        <dsp:cNvPr id="0" name=""/>
        <dsp:cNvSpPr/>
      </dsp:nvSpPr>
      <dsp:spPr>
        <a:xfrm>
          <a:off x="747298" y="0"/>
          <a:ext cx="7317099" cy="942547"/>
        </a:xfrm>
        <a:prstGeom prst="rect">
          <a:avLst/>
        </a:prstGeom>
        <a:gradFill rotWithShape="1">
          <a:gsLst>
            <a:gs pos="0">
              <a:schemeClr val="accent3">
                <a:tint val="60000"/>
                <a:satMod val="250000"/>
              </a:schemeClr>
            </a:gs>
            <a:gs pos="35000">
              <a:schemeClr val="accent3">
                <a:tint val="47000"/>
                <a:satMod val="275000"/>
              </a:schemeClr>
            </a:gs>
            <a:gs pos="100000">
              <a:schemeClr val="accent3">
                <a:tint val="25000"/>
                <a:satMod val="300000"/>
              </a:schemeClr>
            </a:gs>
          </a:gsLst>
          <a:lin ang="16200000" scaled="1"/>
        </a:gradFill>
        <a:ln w="12700" cap="flat" cmpd="sng" algn="ctr">
          <a:solidFill>
            <a:srgbClr val="000099"/>
          </a:solidFill>
          <a:prstDash val="solid"/>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12700" tIns="12700" rIns="12700" bIns="204247"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dirty="0" smtClean="0">
              <a:solidFill>
                <a:srgbClr val="000099"/>
              </a:solidFill>
              <a:latin typeface="Times New Roman" pitchFamily="18" charset="0"/>
              <a:cs typeface="Times New Roman" pitchFamily="18" charset="0"/>
            </a:rPr>
            <a:t>Электронные сервисы Федеральной налоговой службы</a:t>
          </a:r>
          <a:r>
            <a:rPr lang="en-US" sz="2000" b="1" kern="1200" dirty="0" smtClean="0">
              <a:solidFill>
                <a:srgbClr val="000099"/>
              </a:solidFill>
              <a:latin typeface="Times New Roman" pitchFamily="18" charset="0"/>
              <a:cs typeface="Times New Roman" pitchFamily="18" charset="0"/>
            </a:rPr>
            <a:t> </a:t>
          </a:r>
          <a:r>
            <a:rPr lang="ru-RU" sz="2000" b="1" kern="1200" dirty="0" smtClean="0">
              <a:solidFill>
                <a:srgbClr val="000099"/>
              </a:solidFill>
              <a:latin typeface="Times New Roman" pitchFamily="18" charset="0"/>
              <a:cs typeface="Times New Roman" pitchFamily="18" charset="0"/>
            </a:rPr>
            <a:t>по досудебному урегулированию </a:t>
          </a:r>
          <a:r>
            <a:rPr lang="ru-RU" sz="2000" b="1" kern="1200" smtClean="0">
              <a:solidFill>
                <a:srgbClr val="000099"/>
              </a:solidFill>
              <a:latin typeface="Times New Roman" pitchFamily="18" charset="0"/>
              <a:cs typeface="Times New Roman" pitchFamily="18" charset="0"/>
            </a:rPr>
            <a:t>налоговых споров</a:t>
          </a:r>
          <a:endParaRPr lang="ru-RU" sz="2000" kern="1200" dirty="0">
            <a:solidFill>
              <a:srgbClr val="000099"/>
            </a:solidFill>
          </a:endParaRPr>
        </a:p>
      </dsp:txBody>
      <dsp:txXfrm>
        <a:off x="747298" y="0"/>
        <a:ext cx="7317099" cy="942547"/>
      </dsp:txXfrm>
    </dsp:sp>
    <dsp:sp modelId="{621CCB59-2768-40FE-83A4-476E36E4A87C}">
      <dsp:nvSpPr>
        <dsp:cNvPr id="0" name=""/>
        <dsp:cNvSpPr/>
      </dsp:nvSpPr>
      <dsp:spPr>
        <a:xfrm>
          <a:off x="7963105" y="521256"/>
          <a:ext cx="112314" cy="51590"/>
        </a:xfrm>
        <a:prstGeom prst="rect">
          <a:avLst/>
        </a:prstGeom>
        <a:solidFill>
          <a:schemeClr val="lt1">
            <a:alpha val="90000"/>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lvl="0" algn="r" defTabSz="222250">
            <a:lnSpc>
              <a:spcPct val="90000"/>
            </a:lnSpc>
            <a:spcBef>
              <a:spcPct val="0"/>
            </a:spcBef>
            <a:spcAft>
              <a:spcPct val="35000"/>
            </a:spcAft>
          </a:pPr>
          <a:endParaRPr lang="ru-RU" sz="500" kern="1200"/>
        </a:p>
      </dsp:txBody>
      <dsp:txXfrm>
        <a:off x="7963105" y="521256"/>
        <a:ext cx="112314" cy="51590"/>
      </dsp:txXfrm>
    </dsp:sp>
    <dsp:sp modelId="{E48CC729-7469-427B-B66D-E1512A678F09}">
      <dsp:nvSpPr>
        <dsp:cNvPr id="0" name=""/>
        <dsp:cNvSpPr/>
      </dsp:nvSpPr>
      <dsp:spPr>
        <a:xfrm>
          <a:off x="181503" y="1134911"/>
          <a:ext cx="3568266" cy="1447422"/>
        </a:xfrm>
        <a:prstGeom prst="rect">
          <a:avLst/>
        </a:prstGeom>
        <a:solidFill>
          <a:srgbClr val="0000FF"/>
        </a:solidFill>
        <a:ln w="28575" cap="flat" cmpd="sng" algn="ctr">
          <a:solidFill>
            <a:schemeClr val="accent1">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204247" numCol="1" spcCol="1270" anchor="ctr" anchorCtr="0">
          <a:noAutofit/>
        </a:bodyPr>
        <a:lstStyle/>
        <a:p>
          <a:pPr lvl="0" algn="ctr" defTabSz="889000">
            <a:lnSpc>
              <a:spcPct val="90000"/>
            </a:lnSpc>
            <a:spcBef>
              <a:spcPct val="0"/>
            </a:spcBef>
            <a:spcAft>
              <a:spcPct val="35000"/>
            </a:spcAft>
          </a:pPr>
          <a:r>
            <a:rPr lang="ru-RU" sz="2000" b="1" kern="1200"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Сервис </a:t>
          </a:r>
        </a:p>
        <a:p>
          <a:pPr lvl="0" algn="ctr" defTabSz="889000">
            <a:lnSpc>
              <a:spcPct val="90000"/>
            </a:lnSpc>
            <a:spcBef>
              <a:spcPct val="0"/>
            </a:spcBef>
            <a:spcAft>
              <a:spcPct val="35000"/>
            </a:spcAft>
          </a:pPr>
          <a:r>
            <a:rPr lang="ru-RU" sz="2000" b="1" kern="1200"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«Узнать о жалобе» </a:t>
          </a:r>
          <a:endParaRPr lang="ru-RU" sz="2000" b="1" kern="1200" baseline="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sp:txBody>
      <dsp:txXfrm>
        <a:off x="181503" y="1134911"/>
        <a:ext cx="3568266" cy="1447422"/>
      </dsp:txXfrm>
    </dsp:sp>
    <dsp:sp modelId="{B2D6F695-C119-4179-BB84-A657B60AE490}">
      <dsp:nvSpPr>
        <dsp:cNvPr id="0" name=""/>
        <dsp:cNvSpPr/>
      </dsp:nvSpPr>
      <dsp:spPr>
        <a:xfrm>
          <a:off x="3261726" y="2410637"/>
          <a:ext cx="51603" cy="130837"/>
        </a:xfrm>
        <a:prstGeom prst="rect">
          <a:avLst/>
        </a:prstGeom>
        <a:solidFill>
          <a:schemeClr val="lt1">
            <a:alpha val="90000"/>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5080" rIns="20320" bIns="5080" numCol="1" spcCol="1270" anchor="ctr" anchorCtr="0">
          <a:noAutofit/>
        </a:bodyPr>
        <a:lstStyle/>
        <a:p>
          <a:pPr lvl="0" algn="r" defTabSz="355600">
            <a:lnSpc>
              <a:spcPct val="90000"/>
            </a:lnSpc>
            <a:spcBef>
              <a:spcPct val="0"/>
            </a:spcBef>
            <a:spcAft>
              <a:spcPct val="35000"/>
            </a:spcAft>
          </a:pPr>
          <a:endParaRPr lang="ru-RU" sz="800" kern="1200"/>
        </a:p>
      </dsp:txBody>
      <dsp:txXfrm>
        <a:off x="3261726" y="2410637"/>
        <a:ext cx="51603" cy="130837"/>
      </dsp:txXfrm>
    </dsp:sp>
    <dsp:sp modelId="{66603B09-2E10-45D1-9A63-30C15A89DC0E}">
      <dsp:nvSpPr>
        <dsp:cNvPr id="0" name=""/>
        <dsp:cNvSpPr/>
      </dsp:nvSpPr>
      <dsp:spPr>
        <a:xfrm>
          <a:off x="4013586" y="1514743"/>
          <a:ext cx="4418595" cy="1447422"/>
        </a:xfrm>
        <a:prstGeom prst="rect">
          <a:avLst/>
        </a:prstGeom>
        <a:solidFill>
          <a:srgbClr val="0000FF"/>
        </a:solidFill>
        <a:ln w="28575"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204247" numCol="1" spcCol="1270" anchor="ctr" anchorCtr="0">
          <a:noAutofit/>
        </a:bodyPr>
        <a:lstStyle/>
        <a:p>
          <a:pPr lvl="0" algn="ctr" defTabSz="889000">
            <a:lnSpc>
              <a:spcPct val="90000"/>
            </a:lnSpc>
            <a:spcBef>
              <a:spcPct val="0"/>
            </a:spcBef>
            <a:spcAft>
              <a:spcPct val="35000"/>
            </a:spcAft>
          </a:pPr>
          <a:r>
            <a:rPr lang="ru-RU" sz="2000" b="1" kern="1200"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Сервис </a:t>
          </a:r>
        </a:p>
        <a:p>
          <a:pPr lvl="0" algn="ctr" defTabSz="889000">
            <a:lnSpc>
              <a:spcPct val="90000"/>
            </a:lnSpc>
            <a:spcBef>
              <a:spcPct val="0"/>
            </a:spcBef>
            <a:spcAft>
              <a:spcPct val="35000"/>
            </a:spcAft>
          </a:pPr>
          <a:r>
            <a:rPr lang="ru-RU" sz="2000" b="1" kern="1200"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«Решения по жалобам»</a:t>
          </a:r>
        </a:p>
      </dsp:txBody>
      <dsp:txXfrm>
        <a:off x="4013586" y="1514743"/>
        <a:ext cx="4418595" cy="1447422"/>
      </dsp:txXfrm>
    </dsp:sp>
    <dsp:sp modelId="{E1D8CB0C-764F-4DED-BCAC-93A03ABDBFF3}">
      <dsp:nvSpPr>
        <dsp:cNvPr id="0" name=""/>
        <dsp:cNvSpPr/>
      </dsp:nvSpPr>
      <dsp:spPr>
        <a:xfrm flipV="1">
          <a:off x="7443760" y="2816914"/>
          <a:ext cx="98074" cy="67845"/>
        </a:xfrm>
        <a:prstGeom prst="rect">
          <a:avLst/>
        </a:prstGeom>
        <a:solidFill>
          <a:schemeClr val="lt1">
            <a:alpha val="90000"/>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lvl="0" algn="r" defTabSz="222250">
            <a:lnSpc>
              <a:spcPct val="90000"/>
            </a:lnSpc>
            <a:spcBef>
              <a:spcPct val="0"/>
            </a:spcBef>
            <a:spcAft>
              <a:spcPct val="35000"/>
            </a:spcAft>
          </a:pPr>
          <a:endParaRPr lang="ru-RU" sz="500" kern="1200"/>
        </a:p>
      </dsp:txBody>
      <dsp:txXfrm rot="10800000">
        <a:off x="7443760" y="2816914"/>
        <a:ext cx="98074" cy="678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E3242C-EA6C-418F-8E41-FAB2D248573B}">
      <dsp:nvSpPr>
        <dsp:cNvPr id="0" name=""/>
        <dsp:cNvSpPr/>
      </dsp:nvSpPr>
      <dsp:spPr>
        <a:xfrm rot="5400000">
          <a:off x="-130967" y="154808"/>
          <a:ext cx="1009098" cy="706368"/>
        </a:xfrm>
        <a:prstGeom prst="chevron">
          <a:avLst/>
        </a:prstGeom>
        <a:gradFill rotWithShape="0">
          <a:gsLst>
            <a:gs pos="0">
              <a:srgbClr val="C00000"/>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gradFill>
        <a:ln w="12700" cap="flat" cmpd="sng" algn="ctr">
          <a:solidFill>
            <a:schemeClr val="accent2">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2933700">
            <a:lnSpc>
              <a:spcPct val="90000"/>
            </a:lnSpc>
            <a:spcBef>
              <a:spcPct val="0"/>
            </a:spcBef>
            <a:spcAft>
              <a:spcPct val="35000"/>
            </a:spcAft>
          </a:pPr>
          <a:r>
            <a:rPr lang="ru-RU" sz="6600" kern="1200" dirty="0" smtClean="0"/>
            <a:t>+</a:t>
          </a:r>
          <a:endParaRPr lang="ru-RU" sz="6600" kern="1200" dirty="0"/>
        </a:p>
      </dsp:txBody>
      <dsp:txXfrm rot="-5400000">
        <a:off x="20398" y="356627"/>
        <a:ext cx="706368" cy="302730"/>
      </dsp:txXfrm>
    </dsp:sp>
    <dsp:sp modelId="{12F7CA37-2603-4849-B6A0-6E225FEC7ECF}">
      <dsp:nvSpPr>
        <dsp:cNvPr id="0" name=""/>
        <dsp:cNvSpPr/>
      </dsp:nvSpPr>
      <dsp:spPr>
        <a:xfrm rot="5400000">
          <a:off x="3998581" y="-3149175"/>
          <a:ext cx="656258" cy="6954609"/>
        </a:xfrm>
        <a:prstGeom prst="round2SameRect">
          <a:avLst/>
        </a:prstGeom>
        <a:noFill/>
        <a:ln w="12700" cap="flat" cmpd="sng" algn="ctr">
          <a:solidFill>
            <a:schemeClr val="accent2">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2700" rIns="12700" bIns="12700" numCol="1" spcCol="1270" anchor="ctr" anchorCtr="0">
          <a:noAutofit/>
        </a:bodyPr>
        <a:lstStyle/>
        <a:p>
          <a:pPr marL="228600" lvl="1" indent="-228600" algn="just" defTabSz="889000">
            <a:lnSpc>
              <a:spcPct val="90000"/>
            </a:lnSpc>
            <a:spcBef>
              <a:spcPct val="0"/>
            </a:spcBef>
            <a:spcAft>
              <a:spcPct val="15000"/>
            </a:spcAft>
            <a:buChar char="••"/>
          </a:pPr>
          <a:r>
            <a:rPr lang="ru-RU" sz="2000" kern="1200" baseline="0" dirty="0" smtClean="0">
              <a:solidFill>
                <a:srgbClr val="002060"/>
              </a:solidFill>
              <a:effectLst>
                <a:outerShdw blurRad="38100" dist="38100" dir="2700000" algn="tl">
                  <a:srgbClr val="000000">
                    <a:alpha val="43137"/>
                  </a:srgbClr>
                </a:outerShdw>
              </a:effectLst>
              <a:latin typeface="Georgia" pitchFamily="18" charset="0"/>
            </a:rPr>
            <a:t>обязательное досудебное обжалование всех налоговых споров</a:t>
          </a:r>
          <a:endParaRPr lang="ru-RU" sz="2000" kern="1200" baseline="0" dirty="0">
            <a:solidFill>
              <a:srgbClr val="002060"/>
            </a:solidFill>
            <a:effectLst>
              <a:outerShdw blurRad="38100" dist="38100" dir="2700000" algn="tl">
                <a:srgbClr val="000000">
                  <a:alpha val="43137"/>
                </a:srgbClr>
              </a:outerShdw>
            </a:effectLst>
            <a:latin typeface="Georgia" pitchFamily="18" charset="0"/>
          </a:endParaRPr>
        </a:p>
      </dsp:txBody>
      <dsp:txXfrm rot="-5400000">
        <a:off x="849406" y="32036"/>
        <a:ext cx="6922573" cy="592186"/>
      </dsp:txXfrm>
    </dsp:sp>
    <dsp:sp modelId="{D53B4DF9-71D5-4A00-8F63-5E14F451535E}">
      <dsp:nvSpPr>
        <dsp:cNvPr id="0" name=""/>
        <dsp:cNvSpPr/>
      </dsp:nvSpPr>
      <dsp:spPr>
        <a:xfrm rot="5400000">
          <a:off x="-130967" y="1366454"/>
          <a:ext cx="1009098" cy="706368"/>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2933700">
            <a:lnSpc>
              <a:spcPct val="90000"/>
            </a:lnSpc>
            <a:spcBef>
              <a:spcPct val="0"/>
            </a:spcBef>
            <a:spcAft>
              <a:spcPct val="35000"/>
            </a:spcAft>
          </a:pPr>
          <a:r>
            <a:rPr lang="ru-RU" sz="6600" kern="1200" dirty="0" smtClean="0"/>
            <a:t>+</a:t>
          </a:r>
          <a:endParaRPr lang="ru-RU" sz="6600" kern="1200" dirty="0"/>
        </a:p>
      </dsp:txBody>
      <dsp:txXfrm rot="-5400000">
        <a:off x="20398" y="1568273"/>
        <a:ext cx="706368" cy="302730"/>
      </dsp:txXfrm>
    </dsp:sp>
    <dsp:sp modelId="{20F80407-E11F-4BD9-986B-16B52801ABB0}">
      <dsp:nvSpPr>
        <dsp:cNvPr id="0" name=""/>
        <dsp:cNvSpPr/>
      </dsp:nvSpPr>
      <dsp:spPr>
        <a:xfrm rot="5400000">
          <a:off x="3605278" y="-2123229"/>
          <a:ext cx="1714303" cy="7348947"/>
        </a:xfrm>
        <a:prstGeom prst="round2SameRect">
          <a:avLst/>
        </a:prstGeom>
        <a:solidFill>
          <a:srgbClr val="FFFFCC">
            <a:alpha val="5000"/>
          </a:srgbClr>
        </a:solidFill>
        <a:ln w="12700" cap="flat" cmpd="sng" algn="ctr">
          <a:solidFill>
            <a:schemeClr val="accent3">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2700" rIns="12700" bIns="12700" numCol="1" spcCol="1270" anchor="ctr" anchorCtr="0">
          <a:noAutofit/>
        </a:bodyPr>
        <a:lstStyle/>
        <a:p>
          <a:pPr marL="228600" lvl="1" indent="-228600" algn="just" defTabSz="889000">
            <a:lnSpc>
              <a:spcPct val="90000"/>
            </a:lnSpc>
            <a:spcBef>
              <a:spcPct val="0"/>
            </a:spcBef>
            <a:spcAft>
              <a:spcPct val="15000"/>
            </a:spcAft>
            <a:buChar char="••"/>
          </a:pPr>
          <a:r>
            <a:rPr lang="ru-RU" sz="2000" kern="1200" dirty="0" smtClean="0">
              <a:solidFill>
                <a:srgbClr val="002060"/>
              </a:solidFill>
            </a:rPr>
            <a:t>данный порядок досудебного обжалования распространяется на акты налоговых органов ненормативного характера и действия (бездействие) их должностных лиц с 01.01.2014 года (кроме решений налоговых органов по налоговым проверкам, обязательный порядок обжалования которых введен с 2009 года) </a:t>
          </a:r>
          <a:endParaRPr lang="ru-RU" sz="2000" kern="1200" dirty="0">
            <a:solidFill>
              <a:srgbClr val="002060"/>
            </a:solidFill>
          </a:endParaRPr>
        </a:p>
      </dsp:txBody>
      <dsp:txXfrm rot="-5400000">
        <a:off x="787957" y="777777"/>
        <a:ext cx="7265262" cy="1546933"/>
      </dsp:txXfrm>
    </dsp:sp>
    <dsp:sp modelId="{68965302-CA86-40FE-8DCB-8AA8705C7180}">
      <dsp:nvSpPr>
        <dsp:cNvPr id="0" name=""/>
        <dsp:cNvSpPr/>
      </dsp:nvSpPr>
      <dsp:spPr>
        <a:xfrm rot="5400000">
          <a:off x="-130967" y="2601553"/>
          <a:ext cx="1009098" cy="706368"/>
        </a:xfrm>
        <a:prstGeom prst="chevron">
          <a:avLst/>
        </a:prstGeom>
        <a:gradFill rotWithShape="0">
          <a:gsLst>
            <a:gs pos="0">
              <a:srgbClr val="7030A0"/>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ln w="12700" cap="flat" cmpd="sng" algn="ctr">
          <a:solidFill>
            <a:schemeClr val="accent4">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2933700">
            <a:lnSpc>
              <a:spcPct val="90000"/>
            </a:lnSpc>
            <a:spcBef>
              <a:spcPct val="0"/>
            </a:spcBef>
            <a:spcAft>
              <a:spcPct val="35000"/>
            </a:spcAft>
          </a:pPr>
          <a:r>
            <a:rPr lang="ru-RU" sz="6600" kern="1200" dirty="0" smtClean="0"/>
            <a:t>+</a:t>
          </a:r>
          <a:endParaRPr lang="ru-RU" sz="6600" kern="1200" dirty="0"/>
        </a:p>
      </dsp:txBody>
      <dsp:txXfrm rot="-5400000">
        <a:off x="20398" y="2803372"/>
        <a:ext cx="706368" cy="302730"/>
      </dsp:txXfrm>
    </dsp:sp>
    <dsp:sp modelId="{78F69392-5933-49DE-8FC2-68A23F35B3D4}">
      <dsp:nvSpPr>
        <dsp:cNvPr id="0" name=""/>
        <dsp:cNvSpPr/>
      </dsp:nvSpPr>
      <dsp:spPr>
        <a:xfrm rot="5400000">
          <a:off x="4044055" y="-741216"/>
          <a:ext cx="720757" cy="7194541"/>
        </a:xfrm>
        <a:prstGeom prst="round2SameRect">
          <a:avLst/>
        </a:prstGeom>
        <a:noFill/>
        <a:ln w="12700" cap="flat" cmpd="sng" algn="ctr">
          <a:solidFill>
            <a:schemeClr val="accent4">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2700" rIns="12700" bIns="12700" numCol="1" spcCol="1270" anchor="ctr" anchorCtr="0">
          <a:noAutofit/>
        </a:bodyPr>
        <a:lstStyle/>
        <a:p>
          <a:pPr marL="228600" lvl="1" indent="-228600" algn="just" defTabSz="889000">
            <a:lnSpc>
              <a:spcPct val="90000"/>
            </a:lnSpc>
            <a:spcBef>
              <a:spcPct val="0"/>
            </a:spcBef>
            <a:spcAft>
              <a:spcPct val="15000"/>
            </a:spcAft>
            <a:buChar char="••"/>
          </a:pPr>
          <a:r>
            <a:rPr lang="ru-RU" sz="2000" kern="1200" dirty="0" smtClean="0">
              <a:solidFill>
                <a:srgbClr val="002060"/>
              </a:solidFill>
            </a:rPr>
            <a:t>ускоренный порядок рассмотрения споров по действиям (бездействиям)  должностных лиц налоговых органов - 15-дневный срок</a:t>
          </a:r>
          <a:endParaRPr lang="ru-RU" sz="2000" kern="1200" dirty="0">
            <a:solidFill>
              <a:srgbClr val="002060"/>
            </a:solidFill>
          </a:endParaRPr>
        </a:p>
      </dsp:txBody>
      <dsp:txXfrm rot="-5400000">
        <a:off x="807163" y="2530860"/>
        <a:ext cx="7159357" cy="650389"/>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0.66686</cdr:x>
      <cdr:y>0.81714</cdr:y>
    </cdr:from>
    <cdr:to>
      <cdr:x>1</cdr:x>
      <cdr:y>0.89308</cdr:y>
    </cdr:to>
    <cdr:sp macro="" textlink="">
      <cdr:nvSpPr>
        <cdr:cNvPr id="3" name="Text Box 9"/>
        <cdr:cNvSpPr txBox="1">
          <a:spLocks xmlns:a="http://schemas.openxmlformats.org/drawingml/2006/main" noChangeArrowheads="1"/>
        </cdr:cNvSpPr>
      </cdr:nvSpPr>
      <cdr:spPr bwMode="auto">
        <a:xfrm xmlns:a="http://schemas.openxmlformats.org/drawingml/2006/main">
          <a:off x="2408406" y="1821273"/>
          <a:ext cx="1203156" cy="16927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0.68233</cdr:x>
      <cdr:y>0.80061</cdr:y>
    </cdr:from>
    <cdr:to>
      <cdr:x>1</cdr:x>
      <cdr:y>0.87895</cdr:y>
    </cdr:to>
    <cdr:sp macro="" textlink="">
      <cdr:nvSpPr>
        <cdr:cNvPr id="2" name="Text Box 9"/>
        <cdr:cNvSpPr txBox="1">
          <a:spLocks xmlns:a="http://schemas.openxmlformats.org/drawingml/2006/main" noChangeArrowheads="1"/>
        </cdr:cNvSpPr>
      </cdr:nvSpPr>
      <cdr:spPr bwMode="auto">
        <a:xfrm xmlns:a="http://schemas.openxmlformats.org/drawingml/2006/main">
          <a:off x="2633257" y="1729778"/>
          <a:ext cx="1225956" cy="16927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0.59475</cdr:x>
      <cdr:y>0.00659</cdr:y>
    </cdr:from>
    <cdr:to>
      <cdr:x>1</cdr:x>
      <cdr:y>0.06624</cdr:y>
    </cdr:to>
    <cdr:sp macro="" textlink="">
      <cdr:nvSpPr>
        <cdr:cNvPr id="3" name="Text Box 9"/>
        <cdr:cNvSpPr txBox="1">
          <a:spLocks xmlns:a="http://schemas.openxmlformats.org/drawingml/2006/main" noChangeArrowheads="1"/>
        </cdr:cNvSpPr>
      </cdr:nvSpPr>
      <cdr:spPr bwMode="auto">
        <a:xfrm xmlns:a="http://schemas.openxmlformats.org/drawingml/2006/main">
          <a:off x="2884633" y="23783"/>
          <a:ext cx="1965527" cy="215429"/>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eaLnBrk="1" hangingPunct="1"/>
          <a:r>
            <a:rPr lang="ru-RU" sz="1400" b="1" dirty="0" smtClean="0">
              <a:solidFill>
                <a:srgbClr val="000099"/>
              </a:solidFill>
              <a:latin typeface="Times New Roman" pitchFamily="18" charset="0"/>
              <a:cs typeface="Times New Roman" pitchFamily="18" charset="0"/>
            </a:rPr>
            <a:t>9 месяцев 2017 года</a:t>
          </a:r>
          <a:endParaRPr lang="ru-RU" sz="1400" b="1" dirty="0">
            <a:solidFill>
              <a:srgbClr val="000099"/>
            </a:solidFill>
            <a:latin typeface="Times New Roman" pitchFamily="18" charset="0"/>
            <a:cs typeface="Times New Roman"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0.66686</cdr:x>
      <cdr:y>0.81714</cdr:y>
    </cdr:from>
    <cdr:to>
      <cdr:x>1</cdr:x>
      <cdr:y>0.89308</cdr:y>
    </cdr:to>
    <cdr:sp macro="" textlink="">
      <cdr:nvSpPr>
        <cdr:cNvPr id="3" name="Text Box 9"/>
        <cdr:cNvSpPr txBox="1">
          <a:spLocks xmlns:a="http://schemas.openxmlformats.org/drawingml/2006/main" noChangeArrowheads="1"/>
        </cdr:cNvSpPr>
      </cdr:nvSpPr>
      <cdr:spPr bwMode="auto">
        <a:xfrm xmlns:a="http://schemas.openxmlformats.org/drawingml/2006/main">
          <a:off x="2408406" y="1821273"/>
          <a:ext cx="1203156" cy="16927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0.68233</cdr:x>
      <cdr:y>0.80061</cdr:y>
    </cdr:from>
    <cdr:to>
      <cdr:x>1</cdr:x>
      <cdr:y>0.87895</cdr:y>
    </cdr:to>
    <cdr:sp macro="" textlink="">
      <cdr:nvSpPr>
        <cdr:cNvPr id="2" name="Text Box 9"/>
        <cdr:cNvSpPr txBox="1">
          <a:spLocks xmlns:a="http://schemas.openxmlformats.org/drawingml/2006/main" noChangeArrowheads="1"/>
        </cdr:cNvSpPr>
      </cdr:nvSpPr>
      <cdr:spPr bwMode="auto">
        <a:xfrm xmlns:a="http://schemas.openxmlformats.org/drawingml/2006/main">
          <a:off x="2633257" y="1729778"/>
          <a:ext cx="1225956" cy="16927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5"/>
            <a:ext cx="2890626" cy="49379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778505" y="5"/>
            <a:ext cx="2890626" cy="493792"/>
          </a:xfrm>
          <a:prstGeom prst="rect">
            <a:avLst/>
          </a:prstGeom>
        </p:spPr>
        <p:txBody>
          <a:bodyPr vert="horz" lIns="91440" tIns="45720" rIns="91440" bIns="45720" rtlCol="0"/>
          <a:lstStyle>
            <a:lvl1pPr algn="r">
              <a:defRPr sz="1200"/>
            </a:lvl1pPr>
          </a:lstStyle>
          <a:p>
            <a:fld id="{0074F120-7081-42BA-AD27-110D73E8C66D}" type="datetimeFigureOut">
              <a:rPr lang="ru-RU" smtClean="0"/>
              <a:t>14.11.2017</a:t>
            </a:fld>
            <a:endParaRPr lang="ru-RU"/>
          </a:p>
        </p:txBody>
      </p:sp>
      <p:sp>
        <p:nvSpPr>
          <p:cNvPr id="4" name="Образ слайда 3"/>
          <p:cNvSpPr>
            <a:spLocks noGrp="1" noRot="1" noChangeAspect="1"/>
          </p:cNvSpPr>
          <p:nvPr>
            <p:ph type="sldImg" idx="2"/>
          </p:nvPr>
        </p:nvSpPr>
        <p:spPr>
          <a:xfrm>
            <a:off x="41275" y="739775"/>
            <a:ext cx="6588125" cy="37052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67068" y="4691028"/>
            <a:ext cx="5336540" cy="444412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80337"/>
            <a:ext cx="2890626" cy="49379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778505" y="9380337"/>
            <a:ext cx="2890626" cy="493792"/>
          </a:xfrm>
          <a:prstGeom prst="rect">
            <a:avLst/>
          </a:prstGeom>
        </p:spPr>
        <p:txBody>
          <a:bodyPr vert="horz" lIns="91440" tIns="45720" rIns="91440" bIns="45720" rtlCol="0" anchor="b"/>
          <a:lstStyle>
            <a:lvl1pPr algn="r">
              <a:defRPr sz="1200"/>
            </a:lvl1pPr>
          </a:lstStyle>
          <a:p>
            <a:fld id="{D8FCC4C9-B882-4B04-A8CD-AC9B744C1223}" type="slidenum">
              <a:rPr lang="ru-RU" smtClean="0"/>
              <a:t>‹#›</a:t>
            </a:fld>
            <a:endParaRPr lang="ru-RU"/>
          </a:p>
        </p:txBody>
      </p:sp>
    </p:spTree>
    <p:extLst>
      <p:ext uri="{BB962C8B-B14F-4D97-AF65-F5344CB8AC3E}">
        <p14:creationId xmlns:p14="http://schemas.microsoft.com/office/powerpoint/2010/main" val="1034659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41275" y="739775"/>
            <a:ext cx="6588125" cy="370522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7241144D-BAD5-4293-8FE9-078486960FDB}" type="slidenum">
              <a:rPr lang="ru-RU" smtClean="0">
                <a:solidFill>
                  <a:prstClr val="black"/>
                </a:solidFill>
              </a:rPr>
              <a:pPr>
                <a:defRPr/>
              </a:pPr>
              <a:t>1</a:t>
            </a:fld>
            <a:endParaRPr lang="ru-RU">
              <a:solidFill>
                <a:prstClr val="black"/>
              </a:solidFill>
            </a:endParaRPr>
          </a:p>
        </p:txBody>
      </p:sp>
    </p:spTree>
    <p:extLst>
      <p:ext uri="{BB962C8B-B14F-4D97-AF65-F5344CB8AC3E}">
        <p14:creationId xmlns:p14="http://schemas.microsoft.com/office/powerpoint/2010/main" val="1114535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292"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920BF4B-F012-4C46-AC32-5421FE4B76BA}" type="slidenum">
              <a:rPr lang="ru-RU" smtClean="0"/>
              <a:pPr fontAlgn="base">
                <a:spcBef>
                  <a:spcPct val="0"/>
                </a:spcBef>
                <a:spcAft>
                  <a:spcPct val="0"/>
                </a:spcAft>
                <a:defRPr/>
              </a:pPr>
              <a:t>3</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819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fld id="{C553EA05-F093-4CD1-ADEA-400A32A5ED0C}" type="slidenum">
              <a:rPr lang="ru-RU" altLang="ru-RU" smtClean="0"/>
              <a:pPr/>
              <a:t>4</a:t>
            </a:fld>
            <a:endParaRPr lang="ru-RU" alt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xfrm>
            <a:off x="39688" y="738188"/>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072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A2A82723-BDBE-4FEF-B9EE-51B0DCBCD7DC}" type="slidenum">
              <a:rPr lang="ru-RU" altLang="ru-RU" smtClean="0"/>
              <a:pPr fontAlgn="base">
                <a:spcBef>
                  <a:spcPct val="0"/>
                </a:spcBef>
                <a:spcAft>
                  <a:spcPct val="0"/>
                </a:spcAft>
                <a:defRPr/>
              </a:pPr>
              <a:t>10</a:t>
            </a:fld>
            <a:endParaRPr lang="ru-RU" alt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Образ слайда 1"/>
          <p:cNvSpPr>
            <a:spLocks noGrp="1" noRot="1" noChangeAspect="1" noTextEdit="1"/>
          </p:cNvSpPr>
          <p:nvPr>
            <p:ph type="sldImg"/>
          </p:nvPr>
        </p:nvSpPr>
        <p:spPr bwMode="auto">
          <a:xfrm>
            <a:off x="39688" y="738188"/>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6628"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DFB91E43-95A1-46DF-95B0-31C660F81B78}" type="slidenum">
              <a:rPr lang="ru-RU" altLang="ru-RU" smtClean="0"/>
              <a:pPr fontAlgn="base">
                <a:spcBef>
                  <a:spcPct val="0"/>
                </a:spcBef>
                <a:spcAft>
                  <a:spcPct val="0"/>
                </a:spcAft>
                <a:defRPr/>
              </a:pPr>
              <a:t>11</a:t>
            </a:fld>
            <a:endParaRPr lang="ru-RU" alt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xfrm>
            <a:off x="39688" y="738188"/>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072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A2A82723-BDBE-4FEF-B9EE-51B0DCBCD7DC}" type="slidenum">
              <a:rPr lang="ru-RU" altLang="ru-RU" smtClean="0"/>
              <a:pPr fontAlgn="base">
                <a:spcBef>
                  <a:spcPct val="0"/>
                </a:spcBef>
                <a:spcAft>
                  <a:spcPct val="0"/>
                </a:spcAft>
                <a:defRPr/>
              </a:pPr>
              <a:t>13</a:t>
            </a:fld>
            <a:endParaRPr lang="ru-RU"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DE1B8EB-63EE-422A-8AA4-B51EF4C547E9}" type="datetimeFigureOut">
              <a:rPr lang="ru-RU" smtClean="0"/>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803449857"/>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DE1B8EB-63EE-422A-8AA4-B51EF4C547E9}" type="datetimeFigureOut">
              <a:rPr lang="ru-RU" smtClean="0"/>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3440205928"/>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DE1B8EB-63EE-422A-8AA4-B51EF4C547E9}" type="datetimeFigureOut">
              <a:rPr lang="ru-RU" smtClean="0"/>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3359106045"/>
      </p:ext>
    </p:extLst>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Заголовок и объект">
    <p:spTree>
      <p:nvGrpSpPr>
        <p:cNvPr id="1" name=""/>
        <p:cNvGrpSpPr/>
        <p:nvPr/>
      </p:nvGrpSpPr>
      <p:grpSpPr>
        <a:xfrm>
          <a:off x="0" y="0"/>
          <a:ext cx="0" cy="0"/>
          <a:chOff x="0" y="0"/>
          <a:chExt cx="0" cy="0"/>
        </a:xfrm>
      </p:grpSpPr>
      <p:pic>
        <p:nvPicPr>
          <p:cNvPr id="2" name="Picture 2" descr="Z:\Projects\Текущие\Проектная\FNS_2012\_БРЭНДБУК\out\PPT\3_1_present_A4-04.png"/>
          <p:cNvPicPr>
            <a:picLocks noChangeAspect="1" noChangeArrowheads="1"/>
          </p:cNvPicPr>
          <p:nvPr userDrawn="1"/>
        </p:nvPicPr>
        <p:blipFill>
          <a:blip r:embed="rId2" cstate="print"/>
          <a:stretch>
            <a:fillRect/>
          </a:stretch>
        </p:blipFill>
        <p:spPr bwMode="auto">
          <a:xfrm>
            <a:off x="1" y="354"/>
            <a:ext cx="9142643" cy="5141712"/>
          </a:xfrm>
          <a:prstGeom prst="rect">
            <a:avLst/>
          </a:prstGeom>
          <a:noFill/>
        </p:spPr>
      </p:pic>
      <p:sp>
        <p:nvSpPr>
          <p:cNvPr id="3" name="Содержимое 2"/>
          <p:cNvSpPr>
            <a:spLocks noGrp="1"/>
          </p:cNvSpPr>
          <p:nvPr>
            <p:ph idx="1"/>
          </p:nvPr>
        </p:nvSpPr>
        <p:spPr>
          <a:xfrm>
            <a:off x="822636" y="1205154"/>
            <a:ext cx="7320689" cy="3621940"/>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821927" y="375802"/>
            <a:ext cx="7337901" cy="829352"/>
          </a:xfrm>
        </p:spPr>
        <p:txBody>
          <a:bodyPr/>
          <a:lstStyle>
            <a:lvl1pPr marL="0" marR="0" indent="0" defTabSz="914239" rtl="0" eaLnBrk="1" fontAlgn="auto" latinLnBrk="0" hangingPunct="1">
              <a:lnSpc>
                <a:spcPct val="100000"/>
              </a:lnSpc>
              <a:spcBef>
                <a:spcPct val="0"/>
              </a:spcBef>
              <a:spcAft>
                <a:spcPts val="0"/>
              </a:spcAft>
              <a:tabLst/>
              <a:defRPr sz="4700"/>
            </a:lvl1pPr>
          </a:lstStyle>
          <a:p>
            <a:pPr marL="0" marR="0" lvl="0" indent="0" defTabSz="914239" rtl="0" eaLnBrk="1" fontAlgn="auto" latinLnBrk="0" hangingPunct="1">
              <a:lnSpc>
                <a:spcPct val="100000"/>
              </a:lnSpc>
              <a:spcBef>
                <a:spcPct val="0"/>
              </a:spcBef>
              <a:spcAft>
                <a:spcPts val="0"/>
              </a:spcAft>
              <a:tabLst/>
              <a:defRPr/>
            </a:pPr>
            <a:r>
              <a:rPr kumimoji="0" lang="ru-RU" sz="42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20" name="Номер слайда 19"/>
          <p:cNvSpPr>
            <a:spLocks noGrp="1"/>
          </p:cNvSpPr>
          <p:nvPr>
            <p:ph type="sldNum" sz="quarter" idx="11"/>
          </p:nvPr>
        </p:nvSpPr>
        <p:spPr/>
        <p:txBody>
          <a:bodyPr/>
          <a:lstStyle/>
          <a:p>
            <a:fld id="{E20E89E6-FE54-4E13-859C-1FA908D70D39}" type="slidenum">
              <a:rPr lang="ru-RU" smtClean="0"/>
              <a:pPr/>
              <a:t>‹#›</a:t>
            </a:fld>
            <a:endParaRPr lang="ru-RU" dirty="0"/>
          </a:p>
        </p:txBody>
      </p:sp>
    </p:spTree>
    <p:extLst>
      <p:ext uri="{BB962C8B-B14F-4D97-AF65-F5344CB8AC3E}">
        <p14:creationId xmlns:p14="http://schemas.microsoft.com/office/powerpoint/2010/main" val="1717369827"/>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276725"/>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DE1B8EB-63EE-422A-8AA4-B51EF4C547E9}" type="datetimeFigureOut">
              <a:rPr lang="ru-RU" smtClean="0"/>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2228130441"/>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DE1B8EB-63EE-422A-8AA4-B51EF4C547E9}" type="datetimeFigureOut">
              <a:rPr lang="ru-RU" smtClean="0"/>
              <a:t>14.11.2017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1798857213"/>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DE1B8EB-63EE-422A-8AA4-B51EF4C547E9}" type="datetimeFigureOut">
              <a:rPr lang="ru-RU" smtClean="0"/>
              <a:t>14.11.2017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1453608288"/>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DE1B8EB-63EE-422A-8AA4-B51EF4C547E9}" type="datetimeFigureOut">
              <a:rPr lang="ru-RU" smtClean="0"/>
              <a:t>14.11.2017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3576460307"/>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DE1B8EB-63EE-422A-8AA4-B51EF4C547E9}" type="datetimeFigureOut">
              <a:rPr lang="ru-RU" smtClean="0"/>
              <a:t>14.11.2017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940493942"/>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DE1B8EB-63EE-422A-8AA4-B51EF4C547E9}" type="datetimeFigureOut">
              <a:rPr lang="ru-RU" smtClean="0"/>
              <a:t>14.11.2017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2264254556"/>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DE1B8EB-63EE-422A-8AA4-B51EF4C547E9}" type="datetimeFigureOut">
              <a:rPr lang="ru-RU" smtClean="0"/>
              <a:t>14.11.2017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4062192385"/>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DE1B8EB-63EE-422A-8AA4-B51EF4C547E9}" type="datetimeFigureOut">
              <a:rPr lang="ru-RU" smtClean="0"/>
              <a:t>14.11.2017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373743399"/>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DE1B8EB-63EE-422A-8AA4-B51EF4C547E9}" type="datetimeFigureOut">
              <a:rPr lang="ru-RU" smtClean="0"/>
              <a:t>14.11.2017</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B247096-11D9-46FB-B8A4-8D8AC1BF08D9}" type="slidenum">
              <a:rPr lang="ru-RU" smtClean="0"/>
              <a:t>‹#›</a:t>
            </a:fld>
            <a:endParaRPr lang="ru-RU"/>
          </a:p>
        </p:txBody>
      </p:sp>
    </p:spTree>
    <p:extLst>
      <p:ext uri="{BB962C8B-B14F-4D97-AF65-F5344CB8AC3E}">
        <p14:creationId xmlns:p14="http://schemas.microsoft.com/office/powerpoint/2010/main" val="3868382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ransition spd="slow">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chart" Target="../charts/chart8.xml"/><Relationship Id="rId4" Type="http://schemas.openxmlformats.org/officeDocument/2006/relationships/chart" Target="../charts/char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Номер слайда 7"/>
          <p:cNvSpPr>
            <a:spLocks noGrp="1"/>
          </p:cNvSpPr>
          <p:nvPr>
            <p:ph type="sldNum" sz="quarter" idx="4294967295"/>
          </p:nvPr>
        </p:nvSpPr>
        <p:spPr bwMode="auto">
          <a:xfrm>
            <a:off x="7010400" y="4767263"/>
            <a:ext cx="2133600" cy="273844"/>
          </a:xfrm>
          <a:prstGeom prst="rect">
            <a:avLst/>
          </a:prstGeom>
          <a:noFill/>
          <a:ln>
            <a:miter lim="800000"/>
            <a:headEnd/>
            <a:tailEnd/>
          </a:ln>
        </p:spPr>
        <p:txBody>
          <a:bodyPr/>
          <a:lstStyle/>
          <a:p>
            <a:pPr fontAlgn="base">
              <a:spcBef>
                <a:spcPct val="0"/>
              </a:spcBef>
              <a:spcAft>
                <a:spcPct val="0"/>
              </a:spcAft>
            </a:pPr>
            <a:fld id="{FE93D57E-16E2-4CC0-B220-C6E257846B5B}" type="slidenum">
              <a:rPr lang="ru-RU">
                <a:solidFill>
                  <a:prstClr val="black"/>
                </a:solidFill>
              </a:rPr>
              <a:pPr fontAlgn="base">
                <a:spcBef>
                  <a:spcPct val="0"/>
                </a:spcBef>
                <a:spcAft>
                  <a:spcPct val="0"/>
                </a:spcAft>
              </a:pPr>
              <a:t>1</a:t>
            </a:fld>
            <a:endParaRPr lang="ru-RU">
              <a:solidFill>
                <a:prstClr val="black"/>
              </a:solidFill>
            </a:endParaRPr>
          </a:p>
        </p:txBody>
      </p:sp>
      <p:pic>
        <p:nvPicPr>
          <p:cNvPr id="21506" name="Рисунок 3"/>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21509" name="TextBox 6"/>
          <p:cNvSpPr txBox="1">
            <a:spLocks noChangeArrowheads="1"/>
          </p:cNvSpPr>
          <p:nvPr/>
        </p:nvSpPr>
        <p:spPr bwMode="auto">
          <a:xfrm>
            <a:off x="317631" y="3651870"/>
            <a:ext cx="8707901" cy="1323439"/>
          </a:xfrm>
          <a:prstGeom prst="rect">
            <a:avLst/>
          </a:prstGeom>
          <a:noFill/>
          <a:ln w="9525">
            <a:noFill/>
            <a:miter lim="800000"/>
            <a:headEnd/>
            <a:tailEnd/>
          </a:ln>
        </p:spPr>
        <p:txBody>
          <a:bodyPr wrap="square">
            <a:spAutoFit/>
          </a:bodyPr>
          <a:lstStyle/>
          <a:p>
            <a:pPr fontAlgn="base">
              <a:spcBef>
                <a:spcPct val="0"/>
              </a:spcBef>
              <a:spcAft>
                <a:spcPct val="0"/>
              </a:spcAft>
            </a:pPr>
            <a:r>
              <a:rPr lang="ru-RU" sz="2000" b="1" dirty="0" smtClean="0">
                <a:solidFill>
                  <a:srgbClr val="3333FF"/>
                </a:solidFill>
                <a:latin typeface="Times New Roman" pitchFamily="18" charset="0"/>
                <a:cs typeface="Times New Roman" pitchFamily="18" charset="0"/>
              </a:rPr>
              <a:t>                                              Н</a:t>
            </a:r>
            <a:r>
              <a:rPr lang="ru-RU" sz="2000" b="1" dirty="0" smtClean="0">
                <a:solidFill>
                  <a:srgbClr val="3333FF"/>
                </a:solidFill>
                <a:effectLst/>
                <a:latin typeface="Times New Roman" pitchFamily="18" charset="0"/>
                <a:cs typeface="Times New Roman" pitchFamily="18" charset="0"/>
              </a:rPr>
              <a:t>ачальник Отдела досудебного урегулирования</a:t>
            </a:r>
          </a:p>
          <a:p>
            <a:pPr fontAlgn="base">
              <a:spcBef>
                <a:spcPct val="0"/>
              </a:spcBef>
              <a:spcAft>
                <a:spcPct val="0"/>
              </a:spcAft>
            </a:pPr>
            <a:r>
              <a:rPr lang="ru-RU" sz="2000" b="1" dirty="0">
                <a:solidFill>
                  <a:srgbClr val="3333FF"/>
                </a:solidFill>
                <a:latin typeface="Times New Roman" pitchFamily="18" charset="0"/>
                <a:cs typeface="Times New Roman" pitchFamily="18" charset="0"/>
              </a:rPr>
              <a:t> </a:t>
            </a:r>
            <a:r>
              <a:rPr lang="ru-RU" sz="2000" b="1" dirty="0" smtClean="0">
                <a:solidFill>
                  <a:srgbClr val="3333FF"/>
                </a:solidFill>
                <a:latin typeface="Times New Roman" pitchFamily="18" charset="0"/>
                <a:cs typeface="Times New Roman" pitchFamily="18" charset="0"/>
              </a:rPr>
              <a:t>                                                             </a:t>
            </a:r>
            <a:r>
              <a:rPr lang="ru-RU" sz="2000" b="1" dirty="0" smtClean="0">
                <a:solidFill>
                  <a:srgbClr val="3333FF"/>
                </a:solidFill>
                <a:effectLst/>
                <a:latin typeface="Times New Roman" pitchFamily="18" charset="0"/>
                <a:cs typeface="Times New Roman" pitchFamily="18" charset="0"/>
              </a:rPr>
              <a:t>     налоговых споров Управления ФНС                                        </a:t>
            </a:r>
          </a:p>
          <a:p>
            <a:pPr fontAlgn="base">
              <a:spcBef>
                <a:spcPct val="0"/>
              </a:spcBef>
              <a:spcAft>
                <a:spcPct val="0"/>
              </a:spcAft>
            </a:pPr>
            <a:r>
              <a:rPr lang="ru-RU" sz="2000" b="1" dirty="0">
                <a:solidFill>
                  <a:srgbClr val="3333FF"/>
                </a:solidFill>
                <a:latin typeface="Times New Roman" pitchFamily="18" charset="0"/>
                <a:cs typeface="Times New Roman" pitchFamily="18" charset="0"/>
              </a:rPr>
              <a:t> </a:t>
            </a:r>
            <a:r>
              <a:rPr lang="ru-RU" sz="2000" b="1" dirty="0" smtClean="0">
                <a:solidFill>
                  <a:srgbClr val="3333FF"/>
                </a:solidFill>
                <a:latin typeface="Times New Roman" pitchFamily="18" charset="0"/>
                <a:cs typeface="Times New Roman" pitchFamily="18" charset="0"/>
              </a:rPr>
              <a:t>                                                                            </a:t>
            </a:r>
            <a:r>
              <a:rPr lang="ru-RU" sz="2000" b="1" dirty="0" smtClean="0">
                <a:solidFill>
                  <a:srgbClr val="3333FF"/>
                </a:solidFill>
                <a:effectLst/>
                <a:latin typeface="Times New Roman" pitchFamily="18" charset="0"/>
                <a:cs typeface="Times New Roman" pitchFamily="18" charset="0"/>
              </a:rPr>
              <a:t>России по Республике Хакасия </a:t>
            </a:r>
          </a:p>
          <a:p>
            <a:pPr fontAlgn="base">
              <a:spcBef>
                <a:spcPct val="0"/>
              </a:spcBef>
              <a:spcAft>
                <a:spcPct val="0"/>
              </a:spcAft>
            </a:pPr>
            <a:r>
              <a:rPr lang="ru-RU" sz="2000" b="1" dirty="0" smtClean="0">
                <a:solidFill>
                  <a:srgbClr val="3333FF"/>
                </a:solidFill>
                <a:latin typeface="Times New Roman" pitchFamily="18" charset="0"/>
                <a:cs typeface="Times New Roman" pitchFamily="18" charset="0"/>
              </a:rPr>
              <a:t>                                                     БАРАНЦЕВА ТАТЬЯНА ВЯЧЕСЛАВОВНА</a:t>
            </a:r>
            <a:endParaRPr lang="ru-RU" sz="2000" b="1" dirty="0">
              <a:solidFill>
                <a:srgbClr val="3333FF"/>
              </a:solidFill>
              <a:effectLst/>
              <a:latin typeface="Times New Roman" pitchFamily="18" charset="0"/>
              <a:cs typeface="Times New Roman" pitchFamily="18" charset="0"/>
            </a:endParaRPr>
          </a:p>
        </p:txBody>
      </p:sp>
      <p:sp>
        <p:nvSpPr>
          <p:cNvPr id="8" name="TextBox 7"/>
          <p:cNvSpPr txBox="1"/>
          <p:nvPr/>
        </p:nvSpPr>
        <p:spPr>
          <a:xfrm>
            <a:off x="317631" y="2193787"/>
            <a:ext cx="8496944" cy="1200329"/>
          </a:xfrm>
          <a:prstGeom prst="rect">
            <a:avLst/>
          </a:prstGeom>
          <a:noFill/>
          <a:ln w="9525">
            <a:noFill/>
            <a:miter lim="800000"/>
            <a:headEnd/>
            <a:tailEnd/>
          </a:ln>
        </p:spPr>
        <p:txBody>
          <a:bodyPr wrap="square">
            <a:spAutoFit/>
          </a:bodyPr>
          <a:lstStyle>
            <a:defPPr>
              <a:defRPr lang="ru-RU"/>
            </a:defPPr>
            <a:lvl1pPr fontAlgn="base">
              <a:spcBef>
                <a:spcPct val="0"/>
              </a:spcBef>
              <a:spcAft>
                <a:spcPct val="0"/>
              </a:spcAft>
              <a:defRPr sz="2800" b="1">
                <a:solidFill>
                  <a:srgbClr val="104E72"/>
                </a:solidFill>
                <a:latin typeface="Arial" charset="0"/>
                <a:cs typeface="Arial" charset="0"/>
              </a:defRPr>
            </a:lvl1pPr>
          </a:lstStyle>
          <a:p>
            <a:pPr algn="ctr"/>
            <a:r>
              <a:rPr lang="ru-RU" sz="2400" dirty="0">
                <a:solidFill>
                  <a:srgbClr val="0000CC"/>
                </a:solidFill>
                <a:latin typeface="Times New Roman" pitchFamily="18" charset="0"/>
                <a:cs typeface="Times New Roman" pitchFamily="18" charset="0"/>
              </a:rPr>
              <a:t>Р</a:t>
            </a:r>
            <a:r>
              <a:rPr lang="ru-RU" sz="2400" dirty="0" smtClean="0">
                <a:solidFill>
                  <a:srgbClr val="0000CC"/>
                </a:solidFill>
                <a:latin typeface="Times New Roman" pitchFamily="18" charset="0"/>
                <a:cs typeface="Times New Roman" pitchFamily="18" charset="0"/>
              </a:rPr>
              <a:t>ЕЗУЛЬТАТЫ ПРАВОПРИМЕНИТЕЛЬНОЙ ПРАКТИКИ ПРИ </a:t>
            </a:r>
            <a:r>
              <a:rPr lang="ru-RU" sz="2400" dirty="0" smtClean="0">
                <a:solidFill>
                  <a:srgbClr val="0000CC"/>
                </a:solidFill>
                <a:effectLst/>
                <a:latin typeface="Times New Roman" pitchFamily="18" charset="0"/>
                <a:cs typeface="Times New Roman" pitchFamily="18" charset="0"/>
              </a:rPr>
              <a:t>ДОСУДЕБНОМ УРЕГУЛИРОВАНИИ НАЛОГОВЫХ СПОРОВ</a:t>
            </a:r>
            <a:endParaRPr lang="ru-RU" sz="2400" dirty="0">
              <a:solidFill>
                <a:srgbClr val="0000CC"/>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11296341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8"/>
          <p:cNvSpPr>
            <a:spLocks noGrp="1"/>
          </p:cNvSpPr>
          <p:nvPr>
            <p:ph type="title"/>
          </p:nvPr>
        </p:nvSpPr>
        <p:spPr>
          <a:xfrm>
            <a:off x="611188" y="123825"/>
            <a:ext cx="8423275" cy="503238"/>
          </a:xfrm>
        </p:spPr>
        <p:txBody>
          <a:bodyPr lIns="91360" tIns="45680" rIns="91360" bIns="45680">
            <a:normAutofit fontScale="90000"/>
          </a:bodyPr>
          <a:lstStyle/>
          <a:p>
            <a:pPr defTabSz="912813" fontAlgn="base">
              <a:spcAft>
                <a:spcPct val="0"/>
              </a:spcAft>
            </a:pPr>
            <a:r>
              <a:rPr lang="ru-RU" sz="2000" dirty="0">
                <a:solidFill>
                  <a:srgbClr val="0000FF"/>
                </a:solidFill>
              </a:rPr>
              <a:t>процент удовлетворения жалоб в связи с представлением </a:t>
            </a:r>
            <a:r>
              <a:rPr lang="ru-RU" sz="2000" dirty="0" smtClean="0">
                <a:solidFill>
                  <a:srgbClr val="0000FF"/>
                </a:solidFill>
              </a:rPr>
              <a:t>дополнительных документов</a:t>
            </a:r>
            <a:endParaRPr lang="ru-RU" altLang="ru-RU" sz="2000" dirty="0" smtClean="0">
              <a:solidFill>
                <a:srgbClr val="0000FF"/>
              </a:solidFill>
              <a:latin typeface="Times New Roman" pitchFamily="18" charset="0"/>
              <a:cs typeface="Times New Roman" pitchFamily="18" charset="0"/>
            </a:endParaRPr>
          </a:p>
        </p:txBody>
      </p:sp>
      <p:sp>
        <p:nvSpPr>
          <p:cNvPr id="5" name="Номер слайда 4"/>
          <p:cNvSpPr>
            <a:spLocks noGrp="1"/>
          </p:cNvSpPr>
          <p:nvPr>
            <p:ph type="sldNum" sz="quarter" idx="4294967295"/>
          </p:nvPr>
        </p:nvSpPr>
        <p:spPr>
          <a:xfrm>
            <a:off x="6553200" y="4515967"/>
            <a:ext cx="2133600" cy="525934"/>
          </a:xfrm>
          <a:prstGeom prst="rect">
            <a:avLst/>
          </a:prstGeom>
        </p:spPr>
        <p:txBody>
          <a:bodyPr/>
          <a:lstStyle/>
          <a:p>
            <a:pPr>
              <a:defRPr/>
            </a:pPr>
            <a:r>
              <a:rPr lang="ru-RU" dirty="0" smtClean="0"/>
              <a:t>9</a:t>
            </a:r>
            <a:endParaRPr lang="ru-RU" dirty="0"/>
          </a:p>
        </p:txBody>
      </p:sp>
      <p:graphicFrame>
        <p:nvGraphicFramePr>
          <p:cNvPr id="4" name="Объект 6"/>
          <p:cNvGraphicFramePr>
            <a:graphicFrameLocks noGrp="1"/>
          </p:cNvGraphicFramePr>
          <p:nvPr>
            <p:ph idx="1"/>
            <p:extLst>
              <p:ext uri="{D42A27DB-BD31-4B8C-83A1-F6EECF244321}">
                <p14:modId xmlns:p14="http://schemas.microsoft.com/office/powerpoint/2010/main" val="3317658309"/>
              </p:ext>
            </p:extLst>
          </p:nvPr>
        </p:nvGraphicFramePr>
        <p:xfrm>
          <a:off x="2195736" y="2833267"/>
          <a:ext cx="3743325" cy="2160588"/>
        </p:xfrm>
        <a:graphic>
          <a:graphicData uri="http://schemas.openxmlformats.org/drawingml/2006/chart">
            <c:chart xmlns:c="http://schemas.openxmlformats.org/drawingml/2006/chart" xmlns:r="http://schemas.openxmlformats.org/officeDocument/2006/relationships" r:id="rId3"/>
          </a:graphicData>
        </a:graphic>
      </p:graphicFrame>
      <p:sp>
        <p:nvSpPr>
          <p:cNvPr id="10246" name="Text Box 9"/>
          <p:cNvSpPr txBox="1">
            <a:spLocks noChangeArrowheads="1"/>
          </p:cNvSpPr>
          <p:nvPr/>
        </p:nvSpPr>
        <p:spPr bwMode="auto">
          <a:xfrm>
            <a:off x="1403648" y="3039544"/>
            <a:ext cx="17565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400" b="1" dirty="0" smtClean="0">
                <a:solidFill>
                  <a:schemeClr val="accent4">
                    <a:lumMod val="75000"/>
                  </a:schemeClr>
                </a:solidFill>
                <a:latin typeface="Times New Roman" pitchFamily="18" charset="0"/>
                <a:cs typeface="Times New Roman" pitchFamily="18" charset="0"/>
              </a:rPr>
              <a:t>9 месяцев 2017 года</a:t>
            </a:r>
            <a:endParaRPr lang="ru-RU" altLang="ru-RU" sz="1400" b="1" dirty="0">
              <a:solidFill>
                <a:schemeClr val="accent4">
                  <a:lumMod val="75000"/>
                </a:schemeClr>
              </a:solidFill>
              <a:latin typeface="Times New Roman" pitchFamily="18" charset="0"/>
              <a:cs typeface="Times New Roman" pitchFamily="18" charset="0"/>
            </a:endParaRPr>
          </a:p>
        </p:txBody>
      </p:sp>
      <p:graphicFrame>
        <p:nvGraphicFramePr>
          <p:cNvPr id="3" name="Объект 6"/>
          <p:cNvGraphicFramePr>
            <a:graphicFrameLocks/>
          </p:cNvGraphicFramePr>
          <p:nvPr>
            <p:extLst>
              <p:ext uri="{D42A27DB-BD31-4B8C-83A1-F6EECF244321}">
                <p14:modId xmlns:p14="http://schemas.microsoft.com/office/powerpoint/2010/main" val="3853246621"/>
              </p:ext>
            </p:extLst>
          </p:nvPr>
        </p:nvGraphicFramePr>
        <p:xfrm>
          <a:off x="179512" y="571263"/>
          <a:ext cx="3611562" cy="2228850"/>
        </p:xfrm>
        <a:graphic>
          <a:graphicData uri="http://schemas.openxmlformats.org/drawingml/2006/chart">
            <c:chart xmlns:c="http://schemas.openxmlformats.org/drawingml/2006/chart" xmlns:r="http://schemas.openxmlformats.org/officeDocument/2006/relationships" r:id="rId4"/>
          </a:graphicData>
        </a:graphic>
      </p:graphicFrame>
      <p:sp>
        <p:nvSpPr>
          <p:cNvPr id="10248" name="Text Box 9"/>
          <p:cNvSpPr txBox="1">
            <a:spLocks noChangeArrowheads="1"/>
          </p:cNvSpPr>
          <p:nvPr/>
        </p:nvSpPr>
        <p:spPr bwMode="auto">
          <a:xfrm>
            <a:off x="476547" y="566996"/>
            <a:ext cx="27701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400" b="1" dirty="0" smtClean="0">
                <a:solidFill>
                  <a:schemeClr val="accent4">
                    <a:lumMod val="75000"/>
                  </a:schemeClr>
                </a:solidFill>
                <a:latin typeface="Times New Roman" pitchFamily="18" charset="0"/>
                <a:cs typeface="Times New Roman" pitchFamily="18" charset="0"/>
              </a:rPr>
              <a:t>2015 год</a:t>
            </a:r>
            <a:endParaRPr lang="ru-RU" altLang="ru-RU" sz="1400" b="1" dirty="0">
              <a:solidFill>
                <a:schemeClr val="accent4">
                  <a:lumMod val="75000"/>
                </a:schemeClr>
              </a:solidFill>
              <a:latin typeface="Times New Roman" pitchFamily="18" charset="0"/>
              <a:cs typeface="Times New Roman" pitchFamily="18" charset="0"/>
            </a:endParaRPr>
          </a:p>
        </p:txBody>
      </p:sp>
      <p:cxnSp>
        <p:nvCxnSpPr>
          <p:cNvPr id="23" name="Прямая со стрелкой 22"/>
          <p:cNvCxnSpPr/>
          <p:nvPr/>
        </p:nvCxnSpPr>
        <p:spPr>
          <a:xfrm flipH="1" flipV="1">
            <a:off x="2843808" y="2284413"/>
            <a:ext cx="561542" cy="368577"/>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H="1">
            <a:off x="4886934" y="2652989"/>
            <a:ext cx="387350" cy="386555"/>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 name="Объект 6"/>
          <p:cNvGraphicFramePr>
            <a:graphicFrameLocks/>
          </p:cNvGraphicFramePr>
          <p:nvPr>
            <p:extLst>
              <p:ext uri="{D42A27DB-BD31-4B8C-83A1-F6EECF244321}">
                <p14:modId xmlns:p14="http://schemas.microsoft.com/office/powerpoint/2010/main" val="2152174206"/>
              </p:ext>
            </p:extLst>
          </p:nvPr>
        </p:nvGraphicFramePr>
        <p:xfrm>
          <a:off x="4600575" y="677863"/>
          <a:ext cx="3859213" cy="2160587"/>
        </p:xfrm>
        <a:graphic>
          <a:graphicData uri="http://schemas.openxmlformats.org/drawingml/2006/chart">
            <c:chart xmlns:c="http://schemas.openxmlformats.org/drawingml/2006/chart" xmlns:r="http://schemas.openxmlformats.org/officeDocument/2006/relationships" r:id="rId5"/>
          </a:graphicData>
        </a:graphic>
      </p:graphicFrame>
      <p:cxnSp>
        <p:nvCxnSpPr>
          <p:cNvPr id="28" name="Прямая со стрелкой 27"/>
          <p:cNvCxnSpPr/>
          <p:nvPr/>
        </p:nvCxnSpPr>
        <p:spPr>
          <a:xfrm flipH="1" flipV="1">
            <a:off x="7799388" y="2103438"/>
            <a:ext cx="569912" cy="217487"/>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255" name="Text Box 9"/>
          <p:cNvSpPr txBox="1">
            <a:spLocks noChangeArrowheads="1"/>
          </p:cNvSpPr>
          <p:nvPr/>
        </p:nvSpPr>
        <p:spPr bwMode="auto">
          <a:xfrm>
            <a:off x="4932040" y="571263"/>
            <a:ext cx="41548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ru-RU" sz="1400" b="1" dirty="0" smtClean="0">
                <a:solidFill>
                  <a:schemeClr val="accent4">
                    <a:lumMod val="75000"/>
                  </a:schemeClr>
                </a:solidFill>
                <a:latin typeface="Times New Roman" pitchFamily="18" charset="0"/>
                <a:cs typeface="Times New Roman" pitchFamily="18" charset="0"/>
              </a:rPr>
              <a:t>2016 </a:t>
            </a:r>
            <a:r>
              <a:rPr lang="ru-RU" altLang="ru-RU" sz="1400" b="1" dirty="0" smtClean="0">
                <a:solidFill>
                  <a:schemeClr val="accent4">
                    <a:lumMod val="75000"/>
                  </a:schemeClr>
                </a:solidFill>
                <a:latin typeface="Times New Roman" pitchFamily="18" charset="0"/>
                <a:cs typeface="Times New Roman" pitchFamily="18" charset="0"/>
              </a:rPr>
              <a:t>год</a:t>
            </a:r>
            <a:endParaRPr lang="ru-RU" altLang="ru-RU" sz="1400" b="1" dirty="0">
              <a:solidFill>
                <a:schemeClr val="accent4">
                  <a:lumMod val="75000"/>
                </a:schemeClr>
              </a:solidFill>
              <a:latin typeface="Times New Roman" pitchFamily="18" charset="0"/>
              <a:cs typeface="Times New Roman" pitchFamily="18" charset="0"/>
            </a:endParaRPr>
          </a:p>
        </p:txBody>
      </p:sp>
      <p:pic>
        <p:nvPicPr>
          <p:cNvPr id="1025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3313" y="1131888"/>
            <a:ext cx="15049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660452"/>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8"/>
          <p:cNvSpPr>
            <a:spLocks noGrp="1"/>
          </p:cNvSpPr>
          <p:nvPr>
            <p:ph type="title"/>
          </p:nvPr>
        </p:nvSpPr>
        <p:spPr>
          <a:xfrm>
            <a:off x="593725" y="268288"/>
            <a:ext cx="8423275" cy="863302"/>
          </a:xfrm>
        </p:spPr>
        <p:txBody>
          <a:bodyPr lIns="91360" tIns="45680" rIns="91360" bIns="45680">
            <a:normAutofit fontScale="90000"/>
          </a:bodyPr>
          <a:lstStyle/>
          <a:p>
            <a:pPr defTabSz="912813" fontAlgn="base">
              <a:spcAft>
                <a:spcPct val="0"/>
              </a:spcAft>
            </a:pPr>
            <a:r>
              <a:rPr lang="ru-RU" altLang="ru-RU" sz="2000" b="1" dirty="0" smtClean="0">
                <a:solidFill>
                  <a:srgbClr val="0033CC"/>
                </a:solidFill>
                <a:latin typeface="Times New Roman" pitchFamily="18" charset="0"/>
                <a:cs typeface="Times New Roman" pitchFamily="18" charset="0"/>
              </a:rPr>
              <a:t>КОЛИЧЕСТВО РАССМОТРЕННЫХ ЖАЛОБ </a:t>
            </a:r>
            <a:r>
              <a:rPr lang="ru-RU" altLang="ru-RU" sz="2000" b="1" dirty="0" smtClean="0">
                <a:solidFill>
                  <a:srgbClr val="0033CC"/>
                </a:solidFill>
                <a:latin typeface="Times New Roman" pitchFamily="18" charset="0"/>
                <a:cs typeface="Times New Roman" pitchFamily="18" charset="0"/>
              </a:rPr>
              <a:t>НАЛОГОПЛАТЕЛЬЩИКОВ УГОЛЬНОЙ </a:t>
            </a:r>
            <a:r>
              <a:rPr lang="ru-RU" altLang="ru-RU" sz="2000" b="1" dirty="0">
                <a:solidFill>
                  <a:srgbClr val="0033CC"/>
                </a:solidFill>
                <a:latin typeface="Times New Roman" pitchFamily="18" charset="0"/>
                <a:cs typeface="Times New Roman" pitchFamily="18" charset="0"/>
              </a:rPr>
              <a:t> </a:t>
            </a:r>
            <a:r>
              <a:rPr lang="ru-RU" altLang="ru-RU" sz="2000" b="1" dirty="0" smtClean="0">
                <a:solidFill>
                  <a:srgbClr val="0033CC"/>
                </a:solidFill>
                <a:latin typeface="Times New Roman" pitchFamily="18" charset="0"/>
                <a:cs typeface="Times New Roman" pitchFamily="18" charset="0"/>
              </a:rPr>
              <a:t>ОТРАСЛИ</a:t>
            </a:r>
            <a:r>
              <a:rPr lang="ru-RU" altLang="ru-RU" sz="2000" b="1" dirty="0" smtClean="0">
                <a:solidFill>
                  <a:srgbClr val="0033CC"/>
                </a:solidFill>
                <a:latin typeface="Times New Roman" pitchFamily="18" charset="0"/>
                <a:cs typeface="Times New Roman" pitchFamily="18" charset="0"/>
              </a:rPr>
              <a:t> </a:t>
            </a:r>
            <a:r>
              <a:rPr lang="ru-RU" altLang="ru-RU" sz="2000" b="1" dirty="0" smtClean="0">
                <a:solidFill>
                  <a:srgbClr val="0033CC"/>
                </a:solidFill>
                <a:latin typeface="Times New Roman" pitchFamily="18" charset="0"/>
                <a:cs typeface="Times New Roman" pitchFamily="18" charset="0"/>
              </a:rPr>
              <a:t>ЗА ПЕРИОД </a:t>
            </a:r>
            <a:r>
              <a:rPr lang="ru-RU" altLang="ru-RU" sz="2000" b="1" dirty="0" smtClean="0">
                <a:solidFill>
                  <a:srgbClr val="0033CC"/>
                </a:solidFill>
                <a:latin typeface="Times New Roman" pitchFamily="18" charset="0"/>
                <a:cs typeface="Times New Roman" pitchFamily="18" charset="0"/>
              </a:rPr>
              <a:t>2015год - 9 месяцев 2017 года</a:t>
            </a:r>
            <a:endParaRPr lang="ru-RU" altLang="ru-RU" sz="2000" dirty="0" smtClean="0">
              <a:solidFill>
                <a:srgbClr val="0033CC"/>
              </a:solidFill>
              <a:latin typeface="Times New Roman" pitchFamily="18" charset="0"/>
              <a:cs typeface="Times New Roman" pitchFamily="18" charset="0"/>
            </a:endParaRPr>
          </a:p>
        </p:txBody>
      </p:sp>
      <p:sp>
        <p:nvSpPr>
          <p:cNvPr id="5" name="Номер слайда 4"/>
          <p:cNvSpPr>
            <a:spLocks noGrp="1"/>
          </p:cNvSpPr>
          <p:nvPr>
            <p:ph type="sldNum" sz="quarter" idx="4294967295"/>
          </p:nvPr>
        </p:nvSpPr>
        <p:spPr>
          <a:xfrm>
            <a:off x="6553200" y="4551115"/>
            <a:ext cx="2339280" cy="490786"/>
          </a:xfrm>
          <a:prstGeom prst="rect">
            <a:avLst/>
          </a:prstGeom>
        </p:spPr>
        <p:txBody>
          <a:bodyPr/>
          <a:lstStyle/>
          <a:p>
            <a:pPr>
              <a:defRPr/>
            </a:pPr>
            <a:r>
              <a:rPr lang="ru-RU" dirty="0" smtClean="0"/>
              <a:t>10</a:t>
            </a:r>
            <a:endParaRPr lang="ru-RU" dirty="0"/>
          </a:p>
        </p:txBody>
      </p:sp>
      <p:graphicFrame>
        <p:nvGraphicFramePr>
          <p:cNvPr id="2" name="Объект 6"/>
          <p:cNvGraphicFramePr>
            <a:graphicFrameLocks/>
          </p:cNvGraphicFramePr>
          <p:nvPr>
            <p:extLst>
              <p:ext uri="{D42A27DB-BD31-4B8C-83A1-F6EECF244321}">
                <p14:modId xmlns:p14="http://schemas.microsoft.com/office/powerpoint/2010/main" val="799702100"/>
              </p:ext>
            </p:extLst>
          </p:nvPr>
        </p:nvGraphicFramePr>
        <p:xfrm>
          <a:off x="2146921" y="1203598"/>
          <a:ext cx="4850160" cy="3611563"/>
        </p:xfrm>
        <a:graphic>
          <a:graphicData uri="http://schemas.openxmlformats.org/drawingml/2006/chart">
            <c:chart xmlns:c="http://schemas.openxmlformats.org/drawingml/2006/chart" xmlns:r="http://schemas.openxmlformats.org/officeDocument/2006/relationships" r:id="rId3"/>
          </a:graphicData>
        </a:graphic>
      </p:graphicFrame>
      <p:sp>
        <p:nvSpPr>
          <p:cNvPr id="6154" name="Text Box 9"/>
          <p:cNvSpPr txBox="1">
            <a:spLocks noChangeArrowheads="1"/>
          </p:cNvSpPr>
          <p:nvPr/>
        </p:nvSpPr>
        <p:spPr bwMode="auto">
          <a:xfrm>
            <a:off x="2987097" y="1227366"/>
            <a:ext cx="187220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400" b="1" dirty="0" smtClean="0">
                <a:solidFill>
                  <a:srgbClr val="000099"/>
                </a:solidFill>
                <a:latin typeface="Times New Roman" pitchFamily="18" charset="0"/>
                <a:cs typeface="Times New Roman" pitchFamily="18" charset="0"/>
              </a:rPr>
              <a:t>2016 год</a:t>
            </a:r>
            <a:endParaRPr lang="ru-RU" altLang="ru-RU" sz="1400" b="1" dirty="0">
              <a:solidFill>
                <a:srgbClr val="000099"/>
              </a:solidFill>
              <a:latin typeface="Times New Roman" pitchFamily="18" charset="0"/>
              <a:cs typeface="Times New Roman" pitchFamily="18" charset="0"/>
            </a:endParaRPr>
          </a:p>
        </p:txBody>
      </p:sp>
      <p:sp>
        <p:nvSpPr>
          <p:cNvPr id="6155" name="Text Box 9"/>
          <p:cNvSpPr txBox="1">
            <a:spLocks noChangeArrowheads="1"/>
          </p:cNvSpPr>
          <p:nvPr/>
        </p:nvSpPr>
        <p:spPr bwMode="auto">
          <a:xfrm>
            <a:off x="3300602" y="4443958"/>
            <a:ext cx="295232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ru-RU" altLang="ru-RU" sz="1400" b="1" dirty="0" smtClean="0">
                <a:solidFill>
                  <a:srgbClr val="000099"/>
                </a:solidFill>
                <a:latin typeface="Times New Roman" pitchFamily="18" charset="0"/>
                <a:cs typeface="Times New Roman" pitchFamily="18" charset="0"/>
              </a:rPr>
              <a:t>2015 год</a:t>
            </a:r>
            <a:endParaRPr lang="ru-RU" altLang="ru-RU" sz="1400" b="1" dirty="0">
              <a:solidFill>
                <a:srgbClr val="000099"/>
              </a:solidFill>
              <a:latin typeface="Times New Roman" pitchFamily="18" charset="0"/>
              <a:cs typeface="Times New Roman" pitchFamily="18" charset="0"/>
            </a:endParaRPr>
          </a:p>
        </p:txBody>
      </p:sp>
      <p:sp>
        <p:nvSpPr>
          <p:cNvPr id="6157" name="Text Box 9"/>
          <p:cNvSpPr txBox="1">
            <a:spLocks noChangeArrowheads="1"/>
          </p:cNvSpPr>
          <p:nvPr/>
        </p:nvSpPr>
        <p:spPr bwMode="auto">
          <a:xfrm>
            <a:off x="7465144" y="640628"/>
            <a:ext cx="6985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50000"/>
              </a:spcBef>
              <a:buFontTx/>
              <a:buNone/>
            </a:pPr>
            <a:endParaRPr lang="ru-RU" altLang="ru-RU" sz="2000" b="1" dirty="0">
              <a:solidFill>
                <a:srgbClr val="FF0000"/>
              </a:solidFill>
              <a:latin typeface="Times New Roman" pitchFamily="18" charset="0"/>
              <a:cs typeface="Times New Roman" pitchFamily="18" charset="0"/>
            </a:endParaRPr>
          </a:p>
        </p:txBody>
      </p:sp>
      <p:sp>
        <p:nvSpPr>
          <p:cNvPr id="4" name="Прямоугольник 3"/>
          <p:cNvSpPr/>
          <p:nvPr/>
        </p:nvSpPr>
        <p:spPr>
          <a:xfrm>
            <a:off x="3897115" y="2756416"/>
            <a:ext cx="1297599" cy="369332"/>
          </a:xfrm>
          <a:prstGeom prst="rect">
            <a:avLst/>
          </a:prstGeom>
        </p:spPr>
        <p:txBody>
          <a:bodyPr wrap="none">
            <a:spAutoFit/>
          </a:bodyPr>
          <a:lstStyle/>
          <a:p>
            <a:pPr algn="ctr">
              <a:spcBef>
                <a:spcPct val="50000"/>
              </a:spcBef>
            </a:pPr>
            <a:r>
              <a:rPr lang="ru-RU" altLang="ru-RU" b="1" dirty="0" smtClean="0">
                <a:solidFill>
                  <a:srgbClr val="FF0000"/>
                </a:solidFill>
                <a:latin typeface="Times New Roman" pitchFamily="18" charset="0"/>
                <a:cs typeface="Times New Roman" pitchFamily="18" charset="0"/>
              </a:rPr>
              <a:t>33 жалобы</a:t>
            </a:r>
            <a:endParaRPr lang="ru-RU" altLang="ru-RU"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374785265"/>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692151" y="267494"/>
            <a:ext cx="7942263" cy="936104"/>
          </a:xfrm>
          <a:prstGeom prst="rect">
            <a:avLst/>
          </a:prstGeom>
        </p:spPr>
        <p:txBody>
          <a:bodyPr lIns="71561" tIns="35780" rIns="71561" bIns="35780" anchor="ctr"/>
          <a:lstStyle/>
          <a:p>
            <a:pPr algn="ctr" defTabSz="715483">
              <a:defRPr/>
            </a:pPr>
            <a:r>
              <a:rPr lang="ru-RU" sz="2400" dirty="0" smtClean="0">
                <a:solidFill>
                  <a:srgbClr val="0000FF"/>
                </a:solidFill>
              </a:rPr>
              <a:t>Причины </a:t>
            </a:r>
            <a:r>
              <a:rPr lang="ru-RU" sz="2400" dirty="0">
                <a:solidFill>
                  <a:srgbClr val="0000FF"/>
                </a:solidFill>
              </a:rPr>
              <a:t>возникновения споров с рассматриваемой категорией налогоплательщиков </a:t>
            </a:r>
            <a:endParaRPr lang="en-US" sz="2400" dirty="0" smtClean="0">
              <a:solidFill>
                <a:srgbClr val="0000FF"/>
              </a:solidFill>
              <a:latin typeface="Times New Roman"/>
              <a:ea typeface="Calibri"/>
            </a:endParaRPr>
          </a:p>
          <a:p>
            <a:pPr defTabSz="715483">
              <a:defRPr/>
            </a:pPr>
            <a:endParaRPr lang="ru-RU" sz="2000" b="1" cap="all" dirty="0">
              <a:solidFill>
                <a:srgbClr val="0070C0"/>
              </a:solidFill>
              <a:latin typeface="Arial" pitchFamily="34" charset="0"/>
              <a:ea typeface="+mj-ea"/>
            </a:endParaRPr>
          </a:p>
        </p:txBody>
      </p:sp>
      <p:sp>
        <p:nvSpPr>
          <p:cNvPr id="6" name="Прямоугольник 5"/>
          <p:cNvSpPr/>
          <p:nvPr/>
        </p:nvSpPr>
        <p:spPr>
          <a:xfrm>
            <a:off x="802835" y="1707654"/>
            <a:ext cx="7359650" cy="792088"/>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200" dirty="0" smtClean="0"/>
              <a:t>- завышение </a:t>
            </a:r>
            <a:r>
              <a:rPr lang="ru-RU" sz="1200" dirty="0"/>
              <a:t>расходов в виде  единовременного вознаграждения за работу на предприятиях угольной промышленности работникам, получившим право на пенсионное обеспечение, что привело к занижению налоговой базы по налогу на прибыль, поскольку произведенные налогоплательщиком выплаты носят непроизводственный характер и не связаны с оплатой труда работников</a:t>
            </a:r>
            <a:endParaRPr lang="ru-RU" sz="1200" dirty="0">
              <a:solidFill>
                <a:prstClr val="black">
                  <a:hueOff val="0"/>
                  <a:satOff val="0"/>
                  <a:lumOff val="0"/>
                  <a:alphaOff val="0"/>
                </a:prstClr>
              </a:solidFill>
              <a:latin typeface="Arial" pitchFamily="34" charset="0"/>
              <a:cs typeface="Arial" pitchFamily="34" charset="0"/>
            </a:endParaRPr>
          </a:p>
        </p:txBody>
      </p:sp>
      <p:sp>
        <p:nvSpPr>
          <p:cNvPr id="6148" name="Номер слайда 3"/>
          <p:cNvSpPr txBox="1">
            <a:spLocks/>
          </p:cNvSpPr>
          <p:nvPr/>
        </p:nvSpPr>
        <p:spPr bwMode="auto">
          <a:xfrm>
            <a:off x="8324851" y="4530329"/>
            <a:ext cx="619125" cy="47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0" tIns="40815" rIns="81630" bIns="40815" anchor="ctr"/>
          <a:lstStyle>
            <a:lvl1pPr defTabSz="815975">
              <a:spcBef>
                <a:spcPct val="20000"/>
              </a:spcBef>
              <a:buFont typeface="Arial" pitchFamily="34" charset="0"/>
              <a:buChar char="•"/>
              <a:defRPr sz="3200">
                <a:solidFill>
                  <a:schemeClr val="tx1"/>
                </a:solidFill>
                <a:latin typeface="Calibri" pitchFamily="34" charset="0"/>
              </a:defRPr>
            </a:lvl1pPr>
            <a:lvl2pPr marL="742950" indent="-285750" defTabSz="815975">
              <a:spcBef>
                <a:spcPct val="20000"/>
              </a:spcBef>
              <a:buFont typeface="Arial" pitchFamily="34" charset="0"/>
              <a:buChar char="–"/>
              <a:defRPr sz="2800">
                <a:solidFill>
                  <a:schemeClr val="tx1"/>
                </a:solidFill>
                <a:latin typeface="Calibri" pitchFamily="34" charset="0"/>
              </a:defRPr>
            </a:lvl2pPr>
            <a:lvl3pPr marL="1143000" indent="-228600" defTabSz="815975">
              <a:spcBef>
                <a:spcPct val="20000"/>
              </a:spcBef>
              <a:buFont typeface="Arial" pitchFamily="34" charset="0"/>
              <a:buChar char="•"/>
              <a:defRPr sz="2400">
                <a:solidFill>
                  <a:schemeClr val="tx1"/>
                </a:solidFill>
                <a:latin typeface="Calibri" pitchFamily="34" charset="0"/>
              </a:defRPr>
            </a:lvl3pPr>
            <a:lvl4pPr marL="1600200" indent="-228600" defTabSz="815975">
              <a:spcBef>
                <a:spcPct val="20000"/>
              </a:spcBef>
              <a:buFont typeface="Arial" pitchFamily="34" charset="0"/>
              <a:buChar char="–"/>
              <a:defRPr sz="2000">
                <a:solidFill>
                  <a:schemeClr val="tx1"/>
                </a:solidFill>
                <a:latin typeface="Calibri" pitchFamily="34" charset="0"/>
              </a:defRPr>
            </a:lvl4pPr>
            <a:lvl5pPr marL="2057400" indent="-228600" defTabSz="815975">
              <a:spcBef>
                <a:spcPct val="20000"/>
              </a:spcBef>
              <a:buFont typeface="Arial" pitchFamily="34" charset="0"/>
              <a:buChar char="»"/>
              <a:defRPr sz="2000">
                <a:solidFill>
                  <a:schemeClr val="tx1"/>
                </a:solidFill>
                <a:latin typeface="Calibri" pitchFamily="34" charset="0"/>
              </a:defRPr>
            </a:lvl5pPr>
            <a:lvl6pPr marL="25146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lnSpc>
                <a:spcPts val="1875"/>
              </a:lnSpc>
              <a:spcBef>
                <a:spcPct val="0"/>
              </a:spcBef>
              <a:buFontTx/>
              <a:buNone/>
            </a:pPr>
            <a:r>
              <a:rPr lang="ru-RU" altLang="ru-RU" sz="2100" dirty="0" smtClean="0">
                <a:solidFill>
                  <a:srgbClr val="FFFFFF"/>
                </a:solidFill>
              </a:rPr>
              <a:t>11</a:t>
            </a:r>
            <a:endParaRPr lang="ru-RU" altLang="ru-RU" sz="2100" dirty="0">
              <a:solidFill>
                <a:srgbClr val="FFFFFF"/>
              </a:solidFill>
            </a:endParaRPr>
          </a:p>
        </p:txBody>
      </p:sp>
      <p:sp>
        <p:nvSpPr>
          <p:cNvPr id="20" name="Прямоугольник 19"/>
          <p:cNvSpPr/>
          <p:nvPr/>
        </p:nvSpPr>
        <p:spPr>
          <a:xfrm>
            <a:off x="795271" y="987574"/>
            <a:ext cx="7359650" cy="648072"/>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400" dirty="0" smtClean="0"/>
              <a:t>- </a:t>
            </a:r>
            <a:r>
              <a:rPr lang="ru-RU" sz="1200" dirty="0" smtClean="0"/>
              <a:t>взаимодействие </a:t>
            </a:r>
            <a:r>
              <a:rPr lang="ru-RU" sz="1200" dirty="0"/>
              <a:t>налогоплательщиков с организациями-контрагентами, не осуществляющими реальную хозяйственную деятельность, в связи с чем налоговыми органами отказано в применении вычетов по НДС</a:t>
            </a:r>
            <a:endParaRPr lang="ru-RU" sz="1200" dirty="0">
              <a:solidFill>
                <a:prstClr val="black">
                  <a:hueOff val="0"/>
                  <a:satOff val="0"/>
                  <a:lumOff val="0"/>
                  <a:alphaOff val="0"/>
                </a:prstClr>
              </a:solidFill>
              <a:latin typeface="Arial" pitchFamily="34" charset="0"/>
              <a:cs typeface="Arial" pitchFamily="34" charset="0"/>
            </a:endParaRPr>
          </a:p>
        </p:txBody>
      </p:sp>
      <p:sp>
        <p:nvSpPr>
          <p:cNvPr id="12" name="Прямоугольник 11"/>
          <p:cNvSpPr/>
          <p:nvPr/>
        </p:nvSpPr>
        <p:spPr>
          <a:xfrm>
            <a:off x="819209" y="3939902"/>
            <a:ext cx="7364412" cy="722089"/>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200" dirty="0" smtClean="0"/>
              <a:t>- неправомерное </a:t>
            </a:r>
            <a:r>
              <a:rPr lang="ru-RU" sz="1200" dirty="0"/>
              <a:t>применение налоговой ставки «0» рублей (по коду основания «1045» налогообложение полезных ископаемых при разработке ранее списанных запасов полезных ископаемых) в отношении фактически добытого полезного ископаемого (уголь), что привело к занижению суммы НДПИ, подлежащего уплате в бюджет</a:t>
            </a:r>
            <a:endParaRPr lang="ru-RU" sz="1200" dirty="0">
              <a:solidFill>
                <a:prstClr val="black">
                  <a:hueOff val="0"/>
                  <a:satOff val="0"/>
                  <a:lumOff val="0"/>
                  <a:alphaOff val="0"/>
                </a:prstClr>
              </a:solidFill>
              <a:latin typeface="Arial" pitchFamily="34" charset="0"/>
              <a:cs typeface="Arial" pitchFamily="34" charset="0"/>
            </a:endParaRPr>
          </a:p>
        </p:txBody>
      </p:sp>
      <p:sp>
        <p:nvSpPr>
          <p:cNvPr id="8" name="Прямоугольник 7"/>
          <p:cNvSpPr/>
          <p:nvPr/>
        </p:nvSpPr>
        <p:spPr>
          <a:xfrm>
            <a:off x="815897" y="2571751"/>
            <a:ext cx="7359650" cy="576064"/>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200" dirty="0" smtClean="0"/>
              <a:t>- включение </a:t>
            </a:r>
            <a:r>
              <a:rPr lang="ru-RU" sz="1200" dirty="0"/>
              <a:t>в состав налоговых вычетов, уменьшающих сумму НДПИ, расходов, не связанных с добычей полезных ископаемых и не направленных на обеспечение условий и охрану труда при добыче угля на конкретном участке недр</a:t>
            </a:r>
            <a:endParaRPr lang="ru-RU" sz="1200" dirty="0">
              <a:solidFill>
                <a:prstClr val="black">
                  <a:hueOff val="0"/>
                  <a:satOff val="0"/>
                  <a:lumOff val="0"/>
                  <a:alphaOff val="0"/>
                </a:prstClr>
              </a:solidFill>
              <a:latin typeface="Arial" pitchFamily="34" charset="0"/>
              <a:cs typeface="Arial" pitchFamily="34" charset="0"/>
            </a:endParaRPr>
          </a:p>
        </p:txBody>
      </p:sp>
      <p:sp>
        <p:nvSpPr>
          <p:cNvPr id="9" name="Прямоугольник 8"/>
          <p:cNvSpPr/>
          <p:nvPr/>
        </p:nvSpPr>
        <p:spPr>
          <a:xfrm>
            <a:off x="826511" y="3219823"/>
            <a:ext cx="7359650" cy="614808"/>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200" dirty="0" smtClean="0"/>
              <a:t>- необоснованное </a:t>
            </a:r>
            <a:r>
              <a:rPr lang="ru-RU" sz="1200" dirty="0"/>
              <a:t>включение в состав движимого имущества объектов основных средств, относящихся к недвижимому имуществу, что привело к занижению налоговой базы по налогу на имущество организаций</a:t>
            </a:r>
            <a:endParaRPr lang="ru-RU" sz="1200" dirty="0">
              <a:solidFill>
                <a:prstClr val="black">
                  <a:hueOff val="0"/>
                  <a:satOff val="0"/>
                  <a:lumOff val="0"/>
                  <a:alphaOff val="0"/>
                </a:prstClr>
              </a:solidFill>
              <a:latin typeface="Arial" pitchFamily="34" charset="0"/>
              <a:cs typeface="Arial" pitchFamily="34" charset="0"/>
            </a:endParaRPr>
          </a:p>
        </p:txBody>
      </p:sp>
    </p:spTree>
    <p:extLst>
      <p:ext uri="{BB962C8B-B14F-4D97-AF65-F5344CB8AC3E}">
        <p14:creationId xmlns:p14="http://schemas.microsoft.com/office/powerpoint/2010/main" val="9082973"/>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8"/>
          <p:cNvSpPr>
            <a:spLocks noGrp="1"/>
          </p:cNvSpPr>
          <p:nvPr>
            <p:ph type="title"/>
          </p:nvPr>
        </p:nvSpPr>
        <p:spPr>
          <a:xfrm>
            <a:off x="611188" y="123825"/>
            <a:ext cx="8423275" cy="555160"/>
          </a:xfrm>
        </p:spPr>
        <p:txBody>
          <a:bodyPr lIns="91360" tIns="45680" rIns="91360" bIns="45680">
            <a:normAutofit fontScale="90000"/>
          </a:bodyPr>
          <a:lstStyle/>
          <a:p>
            <a:pPr defTabSz="912813" fontAlgn="base">
              <a:spcAft>
                <a:spcPct val="0"/>
              </a:spcAft>
            </a:pPr>
            <a:r>
              <a:rPr lang="ru-RU" sz="2000" dirty="0">
                <a:solidFill>
                  <a:srgbClr val="0000FF"/>
                </a:solidFill>
              </a:rPr>
              <a:t>процент удовлетворения жалоб </a:t>
            </a:r>
            <a:r>
              <a:rPr lang="ru-RU" sz="2000" dirty="0" smtClean="0">
                <a:solidFill>
                  <a:srgbClr val="0000FF"/>
                </a:solidFill>
              </a:rPr>
              <a:t>налогоплательщиков угольной отрасли за </a:t>
            </a:r>
            <a:r>
              <a:rPr lang="ru-RU" sz="2000" dirty="0" smtClean="0">
                <a:solidFill>
                  <a:srgbClr val="0000FF"/>
                </a:solidFill>
              </a:rPr>
              <a:t>период </a:t>
            </a:r>
            <a:r>
              <a:rPr lang="ru-RU" sz="2000" dirty="0" smtClean="0">
                <a:solidFill>
                  <a:srgbClr val="0000FF"/>
                </a:solidFill>
              </a:rPr>
              <a:t>2015 год - 9 </a:t>
            </a:r>
            <a:r>
              <a:rPr lang="ru-RU" sz="2000" dirty="0" smtClean="0">
                <a:solidFill>
                  <a:srgbClr val="0000FF"/>
                </a:solidFill>
              </a:rPr>
              <a:t>месяцев 2017 года</a:t>
            </a:r>
            <a:endParaRPr lang="ru-RU" altLang="ru-RU" sz="2000" dirty="0" smtClean="0">
              <a:solidFill>
                <a:srgbClr val="0000FF"/>
              </a:solidFill>
              <a:latin typeface="Times New Roman" pitchFamily="18" charset="0"/>
              <a:cs typeface="Times New Roman" pitchFamily="18" charset="0"/>
            </a:endParaRPr>
          </a:p>
        </p:txBody>
      </p:sp>
      <p:sp>
        <p:nvSpPr>
          <p:cNvPr id="5" name="Номер слайда 4"/>
          <p:cNvSpPr>
            <a:spLocks noGrp="1"/>
          </p:cNvSpPr>
          <p:nvPr>
            <p:ph type="sldNum" sz="quarter" idx="4294967295"/>
          </p:nvPr>
        </p:nvSpPr>
        <p:spPr>
          <a:xfrm>
            <a:off x="6553200" y="4515966"/>
            <a:ext cx="2267272" cy="525935"/>
          </a:xfrm>
          <a:prstGeom prst="rect">
            <a:avLst/>
          </a:prstGeom>
        </p:spPr>
        <p:txBody>
          <a:bodyPr/>
          <a:lstStyle/>
          <a:p>
            <a:pPr>
              <a:defRPr/>
            </a:pPr>
            <a:r>
              <a:rPr lang="ru-RU" dirty="0" smtClean="0"/>
              <a:t>12</a:t>
            </a:r>
            <a:endParaRPr lang="ru-RU" dirty="0"/>
          </a:p>
        </p:txBody>
      </p:sp>
      <p:graphicFrame>
        <p:nvGraphicFramePr>
          <p:cNvPr id="4" name="Объект 6"/>
          <p:cNvGraphicFramePr>
            <a:graphicFrameLocks noGrp="1"/>
          </p:cNvGraphicFramePr>
          <p:nvPr>
            <p:ph idx="1"/>
            <p:extLst>
              <p:ext uri="{D42A27DB-BD31-4B8C-83A1-F6EECF244321}">
                <p14:modId xmlns:p14="http://schemas.microsoft.com/office/powerpoint/2010/main" val="200809404"/>
              </p:ext>
            </p:extLst>
          </p:nvPr>
        </p:nvGraphicFramePr>
        <p:xfrm>
          <a:off x="2411760" y="2833267"/>
          <a:ext cx="3743325" cy="2160588"/>
        </p:xfrm>
        <a:graphic>
          <a:graphicData uri="http://schemas.openxmlformats.org/drawingml/2006/chart">
            <c:chart xmlns:c="http://schemas.openxmlformats.org/drawingml/2006/chart" xmlns:r="http://schemas.openxmlformats.org/officeDocument/2006/relationships" r:id="rId3"/>
          </a:graphicData>
        </a:graphic>
      </p:graphicFrame>
      <p:sp>
        <p:nvSpPr>
          <p:cNvPr id="10246" name="Text Box 9"/>
          <p:cNvSpPr txBox="1">
            <a:spLocks noChangeArrowheads="1"/>
          </p:cNvSpPr>
          <p:nvPr/>
        </p:nvSpPr>
        <p:spPr bwMode="auto">
          <a:xfrm>
            <a:off x="1490165" y="3039544"/>
            <a:ext cx="175656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400" b="1" dirty="0" smtClean="0">
                <a:solidFill>
                  <a:schemeClr val="accent4">
                    <a:lumMod val="75000"/>
                  </a:schemeClr>
                </a:solidFill>
                <a:latin typeface="Times New Roman" pitchFamily="18" charset="0"/>
                <a:cs typeface="Times New Roman" pitchFamily="18" charset="0"/>
              </a:rPr>
              <a:t>9 месяцев 2017 года</a:t>
            </a:r>
            <a:endParaRPr lang="ru-RU" altLang="ru-RU" sz="1400" b="1" dirty="0">
              <a:solidFill>
                <a:schemeClr val="accent4">
                  <a:lumMod val="75000"/>
                </a:schemeClr>
              </a:solidFill>
              <a:latin typeface="Times New Roman" pitchFamily="18" charset="0"/>
              <a:cs typeface="Times New Roman" pitchFamily="18" charset="0"/>
            </a:endParaRPr>
          </a:p>
        </p:txBody>
      </p:sp>
      <p:graphicFrame>
        <p:nvGraphicFramePr>
          <p:cNvPr id="3" name="Объект 6"/>
          <p:cNvGraphicFramePr>
            <a:graphicFrameLocks/>
          </p:cNvGraphicFramePr>
          <p:nvPr>
            <p:extLst>
              <p:ext uri="{D42A27DB-BD31-4B8C-83A1-F6EECF244321}">
                <p14:modId xmlns:p14="http://schemas.microsoft.com/office/powerpoint/2010/main" val="1033029361"/>
              </p:ext>
            </p:extLst>
          </p:nvPr>
        </p:nvGraphicFramePr>
        <p:xfrm>
          <a:off x="179512" y="1009251"/>
          <a:ext cx="3611562" cy="2228850"/>
        </p:xfrm>
        <a:graphic>
          <a:graphicData uri="http://schemas.openxmlformats.org/drawingml/2006/chart">
            <c:chart xmlns:c="http://schemas.openxmlformats.org/drawingml/2006/chart" xmlns:r="http://schemas.openxmlformats.org/officeDocument/2006/relationships" r:id="rId4"/>
          </a:graphicData>
        </a:graphic>
      </p:graphicFrame>
      <p:sp>
        <p:nvSpPr>
          <p:cNvPr id="10248" name="Text Box 9"/>
          <p:cNvSpPr txBox="1">
            <a:spLocks noChangeArrowheads="1"/>
          </p:cNvSpPr>
          <p:nvPr/>
        </p:nvSpPr>
        <p:spPr bwMode="auto">
          <a:xfrm>
            <a:off x="476547" y="566996"/>
            <a:ext cx="277018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1400" b="1" dirty="0" smtClean="0">
                <a:solidFill>
                  <a:schemeClr val="accent4">
                    <a:lumMod val="75000"/>
                  </a:schemeClr>
                </a:solidFill>
                <a:latin typeface="Times New Roman" pitchFamily="18" charset="0"/>
                <a:cs typeface="Times New Roman" pitchFamily="18" charset="0"/>
              </a:rPr>
              <a:t>2015 год</a:t>
            </a:r>
            <a:endParaRPr lang="ru-RU" altLang="ru-RU" sz="1400" b="1" dirty="0">
              <a:solidFill>
                <a:schemeClr val="accent4">
                  <a:lumMod val="75000"/>
                </a:schemeClr>
              </a:solidFill>
              <a:latin typeface="Times New Roman" pitchFamily="18" charset="0"/>
              <a:cs typeface="Times New Roman" pitchFamily="18" charset="0"/>
            </a:endParaRPr>
          </a:p>
        </p:txBody>
      </p:sp>
      <p:cxnSp>
        <p:nvCxnSpPr>
          <p:cNvPr id="23" name="Прямая со стрелкой 22"/>
          <p:cNvCxnSpPr/>
          <p:nvPr/>
        </p:nvCxnSpPr>
        <p:spPr>
          <a:xfrm flipH="1" flipV="1">
            <a:off x="2979737" y="2487247"/>
            <a:ext cx="663576" cy="197642"/>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H="1">
            <a:off x="5724128" y="3894409"/>
            <a:ext cx="576064" cy="1"/>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 name="Объект 6"/>
          <p:cNvGraphicFramePr>
            <a:graphicFrameLocks/>
          </p:cNvGraphicFramePr>
          <p:nvPr>
            <p:extLst>
              <p:ext uri="{D42A27DB-BD31-4B8C-83A1-F6EECF244321}">
                <p14:modId xmlns:p14="http://schemas.microsoft.com/office/powerpoint/2010/main" val="2074131962"/>
              </p:ext>
            </p:extLst>
          </p:nvPr>
        </p:nvGraphicFramePr>
        <p:xfrm>
          <a:off x="4964089" y="1204119"/>
          <a:ext cx="3859213" cy="2160587"/>
        </p:xfrm>
        <a:graphic>
          <a:graphicData uri="http://schemas.openxmlformats.org/drawingml/2006/chart">
            <c:chart xmlns:c="http://schemas.openxmlformats.org/drawingml/2006/chart" xmlns:r="http://schemas.openxmlformats.org/officeDocument/2006/relationships" r:id="rId5"/>
          </a:graphicData>
        </a:graphic>
      </p:graphicFrame>
      <p:cxnSp>
        <p:nvCxnSpPr>
          <p:cNvPr id="28" name="Прямая со стрелкой 27"/>
          <p:cNvCxnSpPr/>
          <p:nvPr/>
        </p:nvCxnSpPr>
        <p:spPr>
          <a:xfrm flipH="1">
            <a:off x="7490536" y="2715766"/>
            <a:ext cx="720080" cy="220322"/>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255" name="Text Box 9"/>
          <p:cNvSpPr txBox="1">
            <a:spLocks noChangeArrowheads="1"/>
          </p:cNvSpPr>
          <p:nvPr/>
        </p:nvSpPr>
        <p:spPr bwMode="auto">
          <a:xfrm>
            <a:off x="4932040" y="571263"/>
            <a:ext cx="41548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ru-RU" sz="1400" b="1" dirty="0" smtClean="0">
                <a:solidFill>
                  <a:schemeClr val="accent4">
                    <a:lumMod val="75000"/>
                  </a:schemeClr>
                </a:solidFill>
                <a:latin typeface="Times New Roman" pitchFamily="18" charset="0"/>
                <a:cs typeface="Times New Roman" pitchFamily="18" charset="0"/>
              </a:rPr>
              <a:t>2016 </a:t>
            </a:r>
            <a:r>
              <a:rPr lang="ru-RU" altLang="ru-RU" sz="1400" b="1" dirty="0" smtClean="0">
                <a:solidFill>
                  <a:schemeClr val="accent4">
                    <a:lumMod val="75000"/>
                  </a:schemeClr>
                </a:solidFill>
                <a:latin typeface="Times New Roman" pitchFamily="18" charset="0"/>
                <a:cs typeface="Times New Roman" pitchFamily="18" charset="0"/>
              </a:rPr>
              <a:t>год</a:t>
            </a:r>
            <a:endParaRPr lang="ru-RU" altLang="ru-RU" sz="1400" b="1" dirty="0">
              <a:solidFill>
                <a:schemeClr val="accent4">
                  <a:lumMod val="75000"/>
                </a:schemeClr>
              </a:solidFill>
              <a:latin typeface="Times New Roman" pitchFamily="18" charset="0"/>
              <a:cs typeface="Times New Roman" pitchFamily="18" charset="0"/>
            </a:endParaRPr>
          </a:p>
        </p:txBody>
      </p:sp>
      <p:pic>
        <p:nvPicPr>
          <p:cNvPr id="1025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3313" y="1131888"/>
            <a:ext cx="15049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1243030"/>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7" y="627534"/>
            <a:ext cx="8748463" cy="3621940"/>
          </a:xfrm>
        </p:spPr>
        <p:txBody>
          <a:bodyPr>
            <a:normAutofit/>
          </a:bodyPr>
          <a:lstStyle/>
          <a:p>
            <a:pPr algn="ctr"/>
            <a:endParaRPr lang="ru-RU" sz="4000" dirty="0" smtClean="0">
              <a:solidFill>
                <a:srgbClr val="0000FF"/>
              </a:solidFill>
              <a:latin typeface="Times New Roman" pitchFamily="18" charset="0"/>
              <a:cs typeface="Times New Roman" pitchFamily="18" charset="0"/>
            </a:endParaRPr>
          </a:p>
          <a:p>
            <a:pPr algn="ctr"/>
            <a:endParaRPr lang="ru-RU" sz="4000" dirty="0" smtClean="0">
              <a:solidFill>
                <a:srgbClr val="0000FF"/>
              </a:solidFill>
              <a:latin typeface="Times New Roman" pitchFamily="18" charset="0"/>
              <a:cs typeface="Times New Roman" pitchFamily="18" charset="0"/>
            </a:endParaRPr>
          </a:p>
          <a:p>
            <a:pPr algn="ctr"/>
            <a:r>
              <a:rPr lang="ru-RU" sz="4000" dirty="0" smtClean="0">
                <a:solidFill>
                  <a:srgbClr val="0000FF"/>
                </a:solidFill>
                <a:latin typeface="Times New Roman" pitchFamily="18" charset="0"/>
                <a:cs typeface="Times New Roman" pitchFamily="18" charset="0"/>
              </a:rPr>
              <a:t>Спасибо за внимание!</a:t>
            </a:r>
            <a:endParaRPr lang="ru-RU" sz="4000" dirty="0">
              <a:solidFill>
                <a:srgbClr val="0000FF"/>
              </a:solidFill>
              <a:latin typeface="Times New Roman" pitchFamily="18" charset="0"/>
              <a:cs typeface="Times New Roman" pitchFamily="18" charset="0"/>
            </a:endParaRPr>
          </a:p>
          <a:p>
            <a:endParaRPr lang="ru-RU"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795458148"/>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2133301082"/>
              </p:ext>
            </p:extLst>
          </p:nvPr>
        </p:nvGraphicFramePr>
        <p:xfrm>
          <a:off x="107504" y="267494"/>
          <a:ext cx="8856984"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2"/>
          <p:cNvSpPr/>
          <p:nvPr/>
        </p:nvSpPr>
        <p:spPr>
          <a:xfrm>
            <a:off x="2843808" y="3147814"/>
            <a:ext cx="3024336" cy="324036"/>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ЗАДАЧИ</a:t>
            </a:r>
            <a:endParaRPr lang="ru-RU" sz="2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Прямоугольник 4"/>
          <p:cNvSpPr/>
          <p:nvPr/>
        </p:nvSpPr>
        <p:spPr>
          <a:xfrm>
            <a:off x="79552" y="4371950"/>
            <a:ext cx="3096344" cy="648072"/>
          </a:xfrm>
          <a:prstGeom prst="rect">
            <a:avLst/>
          </a:prstGeom>
          <a:solidFill>
            <a:schemeClr val="accent2">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14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КОНТРОЛЬ </a:t>
            </a:r>
            <a:r>
              <a:rPr lang="ru-RU" sz="1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ЗА</a:t>
            </a:r>
          </a:p>
          <a:p>
            <a:pPr lvl="0" algn="ctr">
              <a:defRPr/>
            </a:pPr>
            <a:r>
              <a:rPr lang="ru-RU" sz="1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ЭФФЕКТИВНОСТЬЮ РАБОТЫ НАЛОГОВЫХ ОРГАНОВ</a:t>
            </a:r>
          </a:p>
        </p:txBody>
      </p:sp>
      <p:sp>
        <p:nvSpPr>
          <p:cNvPr id="6" name="Прямоугольник 5"/>
          <p:cNvSpPr/>
          <p:nvPr/>
        </p:nvSpPr>
        <p:spPr>
          <a:xfrm>
            <a:off x="5652120" y="4344531"/>
            <a:ext cx="3168352" cy="648072"/>
          </a:xfrm>
          <a:prstGeom prst="rect">
            <a:avLst/>
          </a:prstGeom>
          <a:solidFill>
            <a:schemeClr val="accent2">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СНИЖЕНИЕ КОНФЛИКТНОСТИ С НАЛОГОПЛАТЕЛЬЩИКАМИ</a:t>
            </a:r>
          </a:p>
        </p:txBody>
      </p:sp>
      <p:cxnSp>
        <p:nvCxnSpPr>
          <p:cNvPr id="7" name="Прямая со стрелкой 6"/>
          <p:cNvCxnSpPr>
            <a:stCxn id="3" idx="1"/>
          </p:cNvCxnSpPr>
          <p:nvPr/>
        </p:nvCxnSpPr>
        <p:spPr>
          <a:xfrm flipH="1">
            <a:off x="1403648" y="3309832"/>
            <a:ext cx="1440160" cy="1034699"/>
          </a:xfrm>
          <a:prstGeom prst="straightConnector1">
            <a:avLst/>
          </a:prstGeom>
          <a:ln w="41275">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a:stCxn id="3" idx="3"/>
          </p:cNvCxnSpPr>
          <p:nvPr/>
        </p:nvCxnSpPr>
        <p:spPr>
          <a:xfrm>
            <a:off x="5868144" y="3309832"/>
            <a:ext cx="1512168" cy="990110"/>
          </a:xfrm>
          <a:prstGeom prst="straightConnector1">
            <a:avLst/>
          </a:prstGeom>
          <a:ln w="41275">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2843808" y="3795886"/>
            <a:ext cx="3049773" cy="648072"/>
          </a:xfrm>
          <a:prstGeom prst="rect">
            <a:avLst/>
          </a:prstGeom>
          <a:solidFill>
            <a:schemeClr val="accent2">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4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ПОВЫШЕНИЕ ИНФОРМАЦИОННОЙ ОТКРЫТОСТИ ФНС РФ</a:t>
            </a:r>
            <a:endParaRPr lang="ru-RU" sz="1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cxnSp>
        <p:nvCxnSpPr>
          <p:cNvPr id="10" name="Прямая со стрелкой 9"/>
          <p:cNvCxnSpPr>
            <a:endCxn id="8" idx="0"/>
          </p:cNvCxnSpPr>
          <p:nvPr/>
        </p:nvCxnSpPr>
        <p:spPr>
          <a:xfrm>
            <a:off x="4355976" y="3471850"/>
            <a:ext cx="12719" cy="324036"/>
          </a:xfrm>
          <a:prstGeom prst="straightConnector1">
            <a:avLst/>
          </a:prstGeom>
          <a:ln w="41275">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482590"/>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p:txBody>
          <a:bodyPr/>
          <a:lstStyle/>
          <a:p>
            <a:pPr eaLnBrk="1" hangingPunct="1"/>
            <a:endParaRPr lang="ru-RU" altLang="ru-RU" smtClean="0"/>
          </a:p>
        </p:txBody>
      </p:sp>
      <p:sp>
        <p:nvSpPr>
          <p:cNvPr id="3075" name="Объект 2"/>
          <p:cNvSpPr>
            <a:spLocks noGrp="1"/>
          </p:cNvSpPr>
          <p:nvPr>
            <p:ph idx="1"/>
          </p:nvPr>
        </p:nvSpPr>
        <p:spPr/>
        <p:txBody>
          <a:bodyPr/>
          <a:lstStyle/>
          <a:p>
            <a:pPr eaLnBrk="1" hangingPunct="1"/>
            <a:endParaRPr lang="ru-RU" altLang="ru-RU" smtClean="0"/>
          </a:p>
        </p:txBody>
      </p:sp>
      <p:sp>
        <p:nvSpPr>
          <p:cNvPr id="4" name="Номер слайда 3"/>
          <p:cNvSpPr>
            <a:spLocks noGrp="1"/>
          </p:cNvSpPr>
          <p:nvPr>
            <p:ph type="sldNum" sz="quarter" idx="12"/>
          </p:nvPr>
        </p:nvSpPr>
        <p:spPr/>
        <p:txBody>
          <a:bodyPr/>
          <a:lstStyle/>
          <a:p>
            <a:pPr>
              <a:defRPr/>
            </a:pPr>
            <a:fld id="{DE339022-0225-4D2A-A982-06E80CE0A16E}" type="slidenum">
              <a:rPr lang="ru-RU"/>
              <a:pPr>
                <a:defRPr/>
              </a:pPr>
              <a:t>3</a:t>
            </a:fld>
            <a:endParaRPr lang="ru-RU"/>
          </a:p>
        </p:txBody>
      </p:sp>
      <p:pic>
        <p:nvPicPr>
          <p:cNvPr id="307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87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Овал 4"/>
          <p:cNvSpPr/>
          <p:nvPr/>
        </p:nvSpPr>
        <p:spPr>
          <a:xfrm>
            <a:off x="4787900" y="4521200"/>
            <a:ext cx="1728788" cy="5556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Овал 7"/>
          <p:cNvSpPr/>
          <p:nvPr/>
        </p:nvSpPr>
        <p:spPr>
          <a:xfrm>
            <a:off x="684213" y="987425"/>
            <a:ext cx="1079500" cy="504825"/>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extLst>
      <p:ext uri="{BB962C8B-B14F-4D97-AF65-F5344CB8AC3E}">
        <p14:creationId xmlns:p14="http://schemas.microsoft.com/office/powerpoint/2010/main" val="1265460747"/>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Номер слайда 3"/>
          <p:cNvSpPr txBox="1">
            <a:spLocks/>
          </p:cNvSpPr>
          <p:nvPr/>
        </p:nvSpPr>
        <p:spPr bwMode="auto">
          <a:xfrm>
            <a:off x="8324851" y="4530329"/>
            <a:ext cx="619125" cy="47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0" tIns="40815" rIns="81630" bIns="40815" anchor="ctr"/>
          <a:lstStyle>
            <a:lvl1pPr defTabSz="815975">
              <a:spcBef>
                <a:spcPct val="20000"/>
              </a:spcBef>
              <a:buFont typeface="Arial" pitchFamily="34" charset="0"/>
              <a:buChar char="•"/>
              <a:defRPr sz="3200">
                <a:solidFill>
                  <a:schemeClr val="tx1"/>
                </a:solidFill>
                <a:latin typeface="Calibri" pitchFamily="34" charset="0"/>
              </a:defRPr>
            </a:lvl1pPr>
            <a:lvl2pPr marL="742950" indent="-285750" defTabSz="815975">
              <a:spcBef>
                <a:spcPct val="20000"/>
              </a:spcBef>
              <a:buFont typeface="Arial" pitchFamily="34" charset="0"/>
              <a:buChar char="–"/>
              <a:defRPr sz="2800">
                <a:solidFill>
                  <a:schemeClr val="tx1"/>
                </a:solidFill>
                <a:latin typeface="Calibri" pitchFamily="34" charset="0"/>
              </a:defRPr>
            </a:lvl2pPr>
            <a:lvl3pPr marL="1143000" indent="-228600" defTabSz="815975">
              <a:spcBef>
                <a:spcPct val="20000"/>
              </a:spcBef>
              <a:buFont typeface="Arial" pitchFamily="34" charset="0"/>
              <a:buChar char="•"/>
              <a:defRPr sz="2400">
                <a:solidFill>
                  <a:schemeClr val="tx1"/>
                </a:solidFill>
                <a:latin typeface="Calibri" pitchFamily="34" charset="0"/>
              </a:defRPr>
            </a:lvl3pPr>
            <a:lvl4pPr marL="1600200" indent="-228600" defTabSz="815975">
              <a:spcBef>
                <a:spcPct val="20000"/>
              </a:spcBef>
              <a:buFont typeface="Arial" pitchFamily="34" charset="0"/>
              <a:buChar char="–"/>
              <a:defRPr sz="2000">
                <a:solidFill>
                  <a:schemeClr val="tx1"/>
                </a:solidFill>
                <a:latin typeface="Calibri" pitchFamily="34" charset="0"/>
              </a:defRPr>
            </a:lvl4pPr>
            <a:lvl5pPr marL="2057400" indent="-228600" defTabSz="815975">
              <a:spcBef>
                <a:spcPct val="20000"/>
              </a:spcBef>
              <a:buFont typeface="Arial" pitchFamily="34" charset="0"/>
              <a:buChar char="»"/>
              <a:defRPr sz="2000">
                <a:solidFill>
                  <a:schemeClr val="tx1"/>
                </a:solidFill>
                <a:latin typeface="Calibri" pitchFamily="34" charset="0"/>
              </a:defRPr>
            </a:lvl5pPr>
            <a:lvl6pPr marL="25146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lnSpc>
                <a:spcPts val="1875"/>
              </a:lnSpc>
              <a:spcBef>
                <a:spcPct val="0"/>
              </a:spcBef>
              <a:buFontTx/>
              <a:buNone/>
            </a:pPr>
            <a:r>
              <a:rPr lang="ru-RU" altLang="ru-RU" sz="2100" dirty="0">
                <a:solidFill>
                  <a:srgbClr val="FFFFFF"/>
                </a:solidFill>
              </a:rPr>
              <a:t>3</a:t>
            </a:r>
            <a:endParaRPr lang="ru-RU" altLang="ru-RU" sz="2100" dirty="0">
              <a:solidFill>
                <a:srgbClr val="FFFFFF"/>
              </a:solidFill>
            </a:endParaRPr>
          </a:p>
        </p:txBody>
      </p:sp>
      <p:pic>
        <p:nvPicPr>
          <p:cNvPr id="51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0"/>
            <a:ext cx="74168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6165394"/>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39502"/>
            <a:ext cx="8229600" cy="1088132"/>
          </a:xfrm>
        </p:spPr>
        <p:txBody>
          <a:bodyPr>
            <a:normAutofit/>
          </a:bodyPr>
          <a:lstStyle/>
          <a:p>
            <a:pPr algn="ctr"/>
            <a:r>
              <a:rPr lang="ru-RU" sz="2800" b="1" dirty="0" smtClean="0">
                <a:solidFill>
                  <a:srgbClr val="0000FF"/>
                </a:solidFill>
                <a:latin typeface="Georgia" pitchFamily="18" charset="0"/>
              </a:rPr>
              <a:t>Основные концептуальные изменения</a:t>
            </a:r>
            <a:endParaRPr lang="ru-RU" sz="2800" b="1" dirty="0">
              <a:solidFill>
                <a:srgbClr val="0000FF"/>
              </a:solidFill>
            </a:endParaRPr>
          </a:p>
        </p:txBody>
      </p:sp>
      <p:graphicFrame>
        <p:nvGraphicFramePr>
          <p:cNvPr id="4" name="Объект 4"/>
          <p:cNvGraphicFramePr>
            <a:graphicFrameLocks noGrp="1"/>
          </p:cNvGraphicFramePr>
          <p:nvPr>
            <p:ph idx="1"/>
            <p:extLst>
              <p:ext uri="{D42A27DB-BD31-4B8C-83A1-F6EECF244321}">
                <p14:modId xmlns:p14="http://schemas.microsoft.com/office/powerpoint/2010/main" val="1515403552"/>
              </p:ext>
            </p:extLst>
          </p:nvPr>
        </p:nvGraphicFramePr>
        <p:xfrm>
          <a:off x="467544" y="1491630"/>
          <a:ext cx="8136904" cy="34592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3167556"/>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692151" y="563166"/>
            <a:ext cx="7942263" cy="712440"/>
          </a:xfrm>
          <a:prstGeom prst="rect">
            <a:avLst/>
          </a:prstGeom>
        </p:spPr>
        <p:txBody>
          <a:bodyPr lIns="71561" tIns="35780" rIns="71561" bIns="35780" anchor="ctr"/>
          <a:lstStyle/>
          <a:p>
            <a:pPr algn="ctr" defTabSz="715483">
              <a:defRPr/>
            </a:pPr>
            <a:endParaRPr lang="en-US" sz="2400" dirty="0" smtClean="0">
              <a:solidFill>
                <a:srgbClr val="0000FF"/>
              </a:solidFill>
              <a:latin typeface="Times New Roman"/>
              <a:ea typeface="Calibri"/>
            </a:endParaRPr>
          </a:p>
          <a:p>
            <a:pPr algn="ctr" defTabSz="715483">
              <a:defRPr/>
            </a:pPr>
            <a:endParaRPr lang="en-US" sz="2400" dirty="0">
              <a:solidFill>
                <a:srgbClr val="0000FF"/>
              </a:solidFill>
              <a:latin typeface="Times New Roman"/>
              <a:ea typeface="Calibri"/>
            </a:endParaRPr>
          </a:p>
          <a:p>
            <a:pPr algn="ctr" defTabSz="715483">
              <a:defRPr/>
            </a:pPr>
            <a:r>
              <a:rPr lang="ru-RU" sz="2400" dirty="0" smtClean="0">
                <a:solidFill>
                  <a:srgbClr val="0000FF"/>
                </a:solidFill>
                <a:latin typeface="Times New Roman"/>
                <a:ea typeface="Calibri"/>
              </a:rPr>
              <a:t>Преимущества </a:t>
            </a:r>
            <a:r>
              <a:rPr lang="ru-RU" sz="2400" dirty="0">
                <a:solidFill>
                  <a:srgbClr val="0000FF"/>
                </a:solidFill>
                <a:latin typeface="Times New Roman"/>
                <a:ea typeface="Calibri"/>
              </a:rPr>
              <a:t>досудебного порядка разрешения налоговых споров по сравнению с судебным </a:t>
            </a:r>
            <a:r>
              <a:rPr lang="ru-RU" sz="2400" dirty="0" smtClean="0">
                <a:solidFill>
                  <a:srgbClr val="0000FF"/>
                </a:solidFill>
                <a:latin typeface="Times New Roman"/>
                <a:ea typeface="Calibri"/>
              </a:rPr>
              <a:t>разбирательством</a:t>
            </a:r>
            <a:endParaRPr lang="en-US" sz="2400" dirty="0" smtClean="0">
              <a:solidFill>
                <a:srgbClr val="0000FF"/>
              </a:solidFill>
              <a:latin typeface="Times New Roman"/>
              <a:ea typeface="Calibri"/>
            </a:endParaRPr>
          </a:p>
          <a:p>
            <a:pPr algn="ctr" defTabSz="715483">
              <a:defRPr/>
            </a:pPr>
            <a:endParaRPr lang="en-US" sz="2400" dirty="0" smtClean="0">
              <a:solidFill>
                <a:srgbClr val="0000FF"/>
              </a:solidFill>
              <a:latin typeface="Times New Roman"/>
              <a:ea typeface="Calibri"/>
            </a:endParaRPr>
          </a:p>
          <a:p>
            <a:pPr defTabSz="715483">
              <a:defRPr/>
            </a:pPr>
            <a:endParaRPr lang="ru-RU" sz="2000" b="1" cap="all" dirty="0">
              <a:solidFill>
                <a:srgbClr val="0070C0"/>
              </a:solidFill>
              <a:latin typeface="Arial" pitchFamily="34" charset="0"/>
              <a:ea typeface="+mj-ea"/>
            </a:endParaRPr>
          </a:p>
        </p:txBody>
      </p:sp>
      <p:sp>
        <p:nvSpPr>
          <p:cNvPr id="6" name="Прямоугольник 5"/>
          <p:cNvSpPr/>
          <p:nvPr/>
        </p:nvSpPr>
        <p:spPr>
          <a:xfrm>
            <a:off x="790487" y="2890461"/>
            <a:ext cx="7359650" cy="43219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dirty="0">
                <a:solidFill>
                  <a:prstClr val="black">
                    <a:hueOff val="0"/>
                    <a:satOff val="0"/>
                    <a:lumOff val="0"/>
                    <a:alphaOff val="0"/>
                  </a:prstClr>
                </a:solidFill>
                <a:latin typeface="Arial" pitchFamily="34" charset="0"/>
                <a:cs typeface="Arial" pitchFamily="34" charset="0"/>
                <a:sym typeface="Wingdings"/>
              </a:rPr>
              <a:t>- </a:t>
            </a:r>
            <a:r>
              <a:rPr lang="ru-RU" sz="2000" dirty="0"/>
              <a:t>меньшие сроки рассмотрения жалобы</a:t>
            </a:r>
            <a:endParaRPr lang="ru-RU" sz="2000" dirty="0">
              <a:solidFill>
                <a:prstClr val="black">
                  <a:hueOff val="0"/>
                  <a:satOff val="0"/>
                  <a:lumOff val="0"/>
                  <a:alphaOff val="0"/>
                </a:prstClr>
              </a:solidFill>
              <a:latin typeface="Arial" pitchFamily="34" charset="0"/>
              <a:cs typeface="Arial" pitchFamily="34" charset="0"/>
            </a:endParaRPr>
          </a:p>
        </p:txBody>
      </p:sp>
      <p:sp>
        <p:nvSpPr>
          <p:cNvPr id="6148" name="Номер слайда 3"/>
          <p:cNvSpPr txBox="1">
            <a:spLocks/>
          </p:cNvSpPr>
          <p:nvPr/>
        </p:nvSpPr>
        <p:spPr bwMode="auto">
          <a:xfrm>
            <a:off x="8324851" y="4530329"/>
            <a:ext cx="619125" cy="47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0" tIns="40815" rIns="81630" bIns="40815" anchor="ctr"/>
          <a:lstStyle>
            <a:lvl1pPr defTabSz="815975">
              <a:spcBef>
                <a:spcPct val="20000"/>
              </a:spcBef>
              <a:buFont typeface="Arial" pitchFamily="34" charset="0"/>
              <a:buChar char="•"/>
              <a:defRPr sz="3200">
                <a:solidFill>
                  <a:schemeClr val="tx1"/>
                </a:solidFill>
                <a:latin typeface="Calibri" pitchFamily="34" charset="0"/>
              </a:defRPr>
            </a:lvl1pPr>
            <a:lvl2pPr marL="742950" indent="-285750" defTabSz="815975">
              <a:spcBef>
                <a:spcPct val="20000"/>
              </a:spcBef>
              <a:buFont typeface="Arial" pitchFamily="34" charset="0"/>
              <a:buChar char="–"/>
              <a:defRPr sz="2800">
                <a:solidFill>
                  <a:schemeClr val="tx1"/>
                </a:solidFill>
                <a:latin typeface="Calibri" pitchFamily="34" charset="0"/>
              </a:defRPr>
            </a:lvl2pPr>
            <a:lvl3pPr marL="1143000" indent="-228600" defTabSz="815975">
              <a:spcBef>
                <a:spcPct val="20000"/>
              </a:spcBef>
              <a:buFont typeface="Arial" pitchFamily="34" charset="0"/>
              <a:buChar char="•"/>
              <a:defRPr sz="2400">
                <a:solidFill>
                  <a:schemeClr val="tx1"/>
                </a:solidFill>
                <a:latin typeface="Calibri" pitchFamily="34" charset="0"/>
              </a:defRPr>
            </a:lvl3pPr>
            <a:lvl4pPr marL="1600200" indent="-228600" defTabSz="815975">
              <a:spcBef>
                <a:spcPct val="20000"/>
              </a:spcBef>
              <a:buFont typeface="Arial" pitchFamily="34" charset="0"/>
              <a:buChar char="–"/>
              <a:defRPr sz="2000">
                <a:solidFill>
                  <a:schemeClr val="tx1"/>
                </a:solidFill>
                <a:latin typeface="Calibri" pitchFamily="34" charset="0"/>
              </a:defRPr>
            </a:lvl4pPr>
            <a:lvl5pPr marL="2057400" indent="-228600" defTabSz="815975">
              <a:spcBef>
                <a:spcPct val="20000"/>
              </a:spcBef>
              <a:buFont typeface="Arial" pitchFamily="34" charset="0"/>
              <a:buChar char="»"/>
              <a:defRPr sz="2000">
                <a:solidFill>
                  <a:schemeClr val="tx1"/>
                </a:solidFill>
                <a:latin typeface="Calibri" pitchFamily="34" charset="0"/>
              </a:defRPr>
            </a:lvl5pPr>
            <a:lvl6pPr marL="25146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lnSpc>
                <a:spcPts val="1875"/>
              </a:lnSpc>
              <a:spcBef>
                <a:spcPct val="0"/>
              </a:spcBef>
              <a:buFontTx/>
              <a:buNone/>
            </a:pPr>
            <a:r>
              <a:rPr lang="ru-RU" altLang="ru-RU" sz="2100" dirty="0">
                <a:solidFill>
                  <a:srgbClr val="FFFFFF"/>
                </a:solidFill>
              </a:rPr>
              <a:t>5</a:t>
            </a:r>
            <a:endParaRPr lang="ru-RU" altLang="ru-RU" sz="2100" dirty="0">
              <a:solidFill>
                <a:srgbClr val="FFFFFF"/>
              </a:solidFill>
            </a:endParaRPr>
          </a:p>
        </p:txBody>
      </p:sp>
      <p:sp>
        <p:nvSpPr>
          <p:cNvPr id="20" name="Прямоугольник 19"/>
          <p:cNvSpPr/>
          <p:nvPr/>
        </p:nvSpPr>
        <p:spPr>
          <a:xfrm>
            <a:off x="790487" y="1563638"/>
            <a:ext cx="7359650" cy="865584"/>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dirty="0">
                <a:solidFill>
                  <a:prstClr val="black">
                    <a:hueOff val="0"/>
                    <a:satOff val="0"/>
                    <a:lumOff val="0"/>
                    <a:alphaOff val="0"/>
                  </a:prstClr>
                </a:solidFill>
                <a:latin typeface="Arial" pitchFamily="34" charset="0"/>
                <a:cs typeface="Arial" pitchFamily="34" charset="0"/>
                <a:sym typeface="Wingdings"/>
              </a:rPr>
              <a:t>- </a:t>
            </a:r>
            <a:r>
              <a:rPr lang="ru-RU" sz="2000" dirty="0"/>
              <a:t>более простая процедура обращения</a:t>
            </a:r>
            <a:endParaRPr lang="ru-RU" sz="2000" dirty="0">
              <a:solidFill>
                <a:prstClr val="black">
                  <a:hueOff val="0"/>
                  <a:satOff val="0"/>
                  <a:lumOff val="0"/>
                  <a:alphaOff val="0"/>
                </a:prstClr>
              </a:solidFill>
              <a:latin typeface="Arial" pitchFamily="34" charset="0"/>
              <a:cs typeface="Arial" pitchFamily="34" charset="0"/>
            </a:endParaRPr>
          </a:p>
        </p:txBody>
      </p:sp>
      <p:sp>
        <p:nvSpPr>
          <p:cNvPr id="12" name="Прямоугольник 11"/>
          <p:cNvSpPr/>
          <p:nvPr/>
        </p:nvSpPr>
        <p:spPr>
          <a:xfrm>
            <a:off x="798073" y="3851435"/>
            <a:ext cx="7364412" cy="650081"/>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dirty="0">
                <a:solidFill>
                  <a:prstClr val="black">
                    <a:hueOff val="0"/>
                    <a:satOff val="0"/>
                    <a:lumOff val="0"/>
                    <a:alphaOff val="0"/>
                  </a:prstClr>
                </a:solidFill>
                <a:latin typeface="Arial" pitchFamily="34" charset="0"/>
                <a:cs typeface="Arial" pitchFamily="34" charset="0"/>
                <a:sym typeface="Wingdings"/>
              </a:rPr>
              <a:t>- </a:t>
            </a:r>
            <a:r>
              <a:rPr lang="ru-RU" sz="2000" dirty="0"/>
              <a:t>отсутствие расходов, связанных с уплатой государственной пошлины и другими судебными издержками</a:t>
            </a:r>
            <a:endParaRPr lang="ru-RU" sz="2000" dirty="0">
              <a:solidFill>
                <a:prstClr val="black">
                  <a:hueOff val="0"/>
                  <a:satOff val="0"/>
                  <a:lumOff val="0"/>
                  <a:alphaOff val="0"/>
                </a:prstClr>
              </a:solidFill>
              <a:latin typeface="Arial" pitchFamily="34" charset="0"/>
              <a:cs typeface="Arial" pitchFamily="34" charset="0"/>
            </a:endParaRPr>
          </a:p>
        </p:txBody>
      </p:sp>
    </p:spTree>
    <p:extLst>
      <p:ext uri="{BB962C8B-B14F-4D97-AF65-F5344CB8AC3E}">
        <p14:creationId xmlns:p14="http://schemas.microsoft.com/office/powerpoint/2010/main" val="1915313103"/>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19522"/>
            <a:ext cx="8229600" cy="800100"/>
          </a:xfrm>
        </p:spPr>
        <p:txBody>
          <a:bodyPr>
            <a:normAutofit/>
          </a:bodyPr>
          <a:lstStyle/>
          <a:p>
            <a:r>
              <a:rPr lang="ru-RU" sz="2800" b="1" dirty="0" smtClean="0">
                <a:solidFill>
                  <a:srgbClr val="0000FF"/>
                </a:solidFill>
                <a:latin typeface="Georgia" pitchFamily="18" charset="0"/>
              </a:rPr>
              <a:t>Порядок и сроки подачи жалобы</a:t>
            </a:r>
          </a:p>
        </p:txBody>
      </p:sp>
      <p:sp>
        <p:nvSpPr>
          <p:cNvPr id="5" name="Скругленный прямоугольник 4"/>
          <p:cNvSpPr/>
          <p:nvPr/>
        </p:nvSpPr>
        <p:spPr>
          <a:xfrm>
            <a:off x="1115616" y="3813888"/>
            <a:ext cx="3456384" cy="648072"/>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solidFill>
                  <a:srgbClr val="C00000"/>
                </a:solidFill>
              </a:rPr>
              <a:t>Жалоба/Апелляционная жалоба</a:t>
            </a:r>
            <a:endParaRPr lang="ru-RU" b="1" dirty="0">
              <a:solidFill>
                <a:srgbClr val="C00000"/>
              </a:solidFill>
            </a:endParaRPr>
          </a:p>
        </p:txBody>
      </p:sp>
      <p:sp>
        <p:nvSpPr>
          <p:cNvPr id="6" name="Скругленный прямоугольник 5"/>
          <p:cNvSpPr/>
          <p:nvPr/>
        </p:nvSpPr>
        <p:spPr>
          <a:xfrm>
            <a:off x="1115616" y="2679762"/>
            <a:ext cx="3456384" cy="59406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Территориальный налоговый орган</a:t>
            </a:r>
            <a:endParaRPr lang="ru-RU" b="1" dirty="0">
              <a:solidFill>
                <a:srgbClr val="002060"/>
              </a:solidFill>
            </a:endParaRPr>
          </a:p>
        </p:txBody>
      </p:sp>
      <p:cxnSp>
        <p:nvCxnSpPr>
          <p:cNvPr id="8" name="Прямая со стрелкой 7"/>
          <p:cNvCxnSpPr>
            <a:stCxn id="5" idx="0"/>
            <a:endCxn id="6" idx="2"/>
          </p:cNvCxnSpPr>
          <p:nvPr/>
        </p:nvCxnSpPr>
        <p:spPr>
          <a:xfrm flipV="1">
            <a:off x="2843808" y="3273828"/>
            <a:ext cx="0" cy="540060"/>
          </a:xfrm>
          <a:prstGeom prst="straightConnector1">
            <a:avLst/>
          </a:prstGeom>
          <a:ln w="34925" cap="rnd" cmpd="tri">
            <a:solidFill>
              <a:srgbClr val="7030A0"/>
            </a:solidFill>
            <a:beve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3" name="Скругленный прямоугольник 12"/>
          <p:cNvSpPr/>
          <p:nvPr/>
        </p:nvSpPr>
        <p:spPr>
          <a:xfrm>
            <a:off x="1043608" y="1437624"/>
            <a:ext cx="3600400" cy="59406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УФНС России по субъекту</a:t>
            </a:r>
            <a:endParaRPr lang="ru-RU" b="1" dirty="0">
              <a:solidFill>
                <a:srgbClr val="002060"/>
              </a:solidFill>
            </a:endParaRPr>
          </a:p>
        </p:txBody>
      </p:sp>
      <p:sp>
        <p:nvSpPr>
          <p:cNvPr id="17" name="Скругленный прямоугольник 16"/>
          <p:cNvSpPr/>
          <p:nvPr/>
        </p:nvSpPr>
        <p:spPr>
          <a:xfrm>
            <a:off x="5868144" y="2571750"/>
            <a:ext cx="2556792" cy="64807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ФНС России</a:t>
            </a:r>
            <a:endParaRPr lang="ru-RU" b="1" dirty="0">
              <a:solidFill>
                <a:srgbClr val="002060"/>
              </a:solidFill>
            </a:endParaRPr>
          </a:p>
        </p:txBody>
      </p:sp>
      <p:cxnSp>
        <p:nvCxnSpPr>
          <p:cNvPr id="32" name="Прямая со стрелкой 31"/>
          <p:cNvCxnSpPr>
            <a:stCxn id="6" idx="0"/>
            <a:endCxn id="13" idx="2"/>
          </p:cNvCxnSpPr>
          <p:nvPr/>
        </p:nvCxnSpPr>
        <p:spPr>
          <a:xfrm flipV="1">
            <a:off x="2843808" y="2031690"/>
            <a:ext cx="0" cy="648072"/>
          </a:xfrm>
          <a:prstGeom prst="straightConnector1">
            <a:avLst/>
          </a:prstGeom>
          <a:ln w="34925" cap="rnd" cmpd="tri">
            <a:solidFill>
              <a:srgbClr val="7030A0"/>
            </a:solidFill>
            <a:beve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203848" y="3381840"/>
            <a:ext cx="2160240" cy="369267"/>
          </a:xfrm>
          <a:prstGeom prst="rect">
            <a:avLst/>
          </a:prstGeom>
          <a:noFill/>
        </p:spPr>
        <p:txBody>
          <a:bodyPr wrap="square" lIns="91376" tIns="45688" rIns="91376" bIns="45688" rtlCol="0">
            <a:spAutoFit/>
          </a:bodyPr>
          <a:lstStyle/>
          <a:p>
            <a:r>
              <a:rPr lang="ru-RU" b="1" dirty="0" smtClean="0">
                <a:solidFill>
                  <a:srgbClr val="002060"/>
                </a:solidFill>
                <a:latin typeface="Georgia" pitchFamily="18" charset="0"/>
                <a:cs typeface="Arial" pitchFamily="34" charset="0"/>
              </a:rPr>
              <a:t>1 год/1месяц</a:t>
            </a:r>
            <a:endParaRPr lang="ru-RU" b="1" dirty="0">
              <a:solidFill>
                <a:srgbClr val="002060"/>
              </a:solidFill>
              <a:latin typeface="Georgia" pitchFamily="18" charset="0"/>
              <a:cs typeface="Arial" pitchFamily="34" charset="0"/>
            </a:endParaRPr>
          </a:p>
        </p:txBody>
      </p:sp>
      <p:sp>
        <p:nvSpPr>
          <p:cNvPr id="47" name="TextBox 46"/>
          <p:cNvSpPr txBox="1"/>
          <p:nvPr/>
        </p:nvSpPr>
        <p:spPr>
          <a:xfrm>
            <a:off x="3275856" y="2139702"/>
            <a:ext cx="2160240" cy="523156"/>
          </a:xfrm>
          <a:prstGeom prst="rect">
            <a:avLst/>
          </a:prstGeom>
          <a:noFill/>
        </p:spPr>
        <p:txBody>
          <a:bodyPr wrap="square" lIns="91376" tIns="45688" rIns="91376" bIns="45688" rtlCol="0">
            <a:spAutoFit/>
          </a:bodyPr>
          <a:lstStyle/>
          <a:p>
            <a:r>
              <a:rPr lang="ru-RU" sz="1400" b="1" dirty="0" smtClean="0">
                <a:solidFill>
                  <a:srgbClr val="002060"/>
                </a:solidFill>
                <a:latin typeface="Georgia" pitchFamily="18" charset="0"/>
                <a:cs typeface="Arial" pitchFamily="34" charset="0"/>
              </a:rPr>
              <a:t>в течение 3-х дней направляет</a:t>
            </a:r>
            <a:endParaRPr lang="ru-RU" sz="1400" b="1" dirty="0">
              <a:solidFill>
                <a:srgbClr val="002060"/>
              </a:solidFill>
              <a:latin typeface="Georgia" pitchFamily="18" charset="0"/>
              <a:cs typeface="Arial" pitchFamily="34" charset="0"/>
            </a:endParaRPr>
          </a:p>
        </p:txBody>
      </p:sp>
      <p:sp>
        <p:nvSpPr>
          <p:cNvPr id="48" name="Скругленный прямоугольник 47"/>
          <p:cNvSpPr/>
          <p:nvPr/>
        </p:nvSpPr>
        <p:spPr>
          <a:xfrm>
            <a:off x="5796136" y="3867894"/>
            <a:ext cx="2700808" cy="594066"/>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ru-RU" b="1" dirty="0" smtClean="0">
                <a:solidFill>
                  <a:srgbClr val="C00000"/>
                </a:solidFill>
              </a:rPr>
              <a:t>Жалоба на решение УФНС России</a:t>
            </a:r>
            <a:endParaRPr lang="ru-RU" b="1" dirty="0">
              <a:solidFill>
                <a:srgbClr val="C00000"/>
              </a:solidFill>
            </a:endParaRPr>
          </a:p>
        </p:txBody>
      </p:sp>
      <p:cxnSp>
        <p:nvCxnSpPr>
          <p:cNvPr id="53" name="Прямая со стрелкой 52"/>
          <p:cNvCxnSpPr>
            <a:stCxn id="48" idx="0"/>
            <a:endCxn id="17" idx="2"/>
          </p:cNvCxnSpPr>
          <p:nvPr/>
        </p:nvCxnSpPr>
        <p:spPr>
          <a:xfrm flipV="1">
            <a:off x="7146540" y="3219822"/>
            <a:ext cx="0" cy="648072"/>
          </a:xfrm>
          <a:prstGeom prst="straightConnector1">
            <a:avLst/>
          </a:prstGeom>
          <a:ln w="34925" cap="rnd" cmpd="tri">
            <a:solidFill>
              <a:srgbClr val="7030A0"/>
            </a:solidFill>
            <a:beve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452320" y="3435847"/>
            <a:ext cx="1512168" cy="369267"/>
          </a:xfrm>
          <a:prstGeom prst="rect">
            <a:avLst/>
          </a:prstGeom>
          <a:noFill/>
        </p:spPr>
        <p:txBody>
          <a:bodyPr wrap="square" lIns="91376" tIns="45688" rIns="91376" bIns="45688" rtlCol="0">
            <a:spAutoFit/>
          </a:bodyPr>
          <a:lstStyle/>
          <a:p>
            <a:r>
              <a:rPr lang="ru-RU" b="1" dirty="0" smtClean="0">
                <a:solidFill>
                  <a:srgbClr val="002060"/>
                </a:solidFill>
                <a:latin typeface="Georgia" pitchFamily="18" charset="0"/>
                <a:cs typeface="Arial" pitchFamily="34" charset="0"/>
              </a:rPr>
              <a:t>3 месяца</a:t>
            </a:r>
            <a:endParaRPr lang="ru-RU" b="1" dirty="0">
              <a:solidFill>
                <a:srgbClr val="002060"/>
              </a:solidFill>
              <a:latin typeface="Georgia" pitchFamily="18" charset="0"/>
              <a:cs typeface="Arial" pitchFamily="34" charset="0"/>
            </a:endParaRPr>
          </a:p>
        </p:txBody>
      </p:sp>
    </p:spTree>
    <p:extLst>
      <p:ext uri="{BB962C8B-B14F-4D97-AF65-F5344CB8AC3E}">
        <p14:creationId xmlns:p14="http://schemas.microsoft.com/office/powerpoint/2010/main" val="2891089154"/>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95486"/>
            <a:ext cx="8229600" cy="1232148"/>
          </a:xfrm>
        </p:spPr>
        <p:txBody>
          <a:bodyPr>
            <a:normAutofit/>
          </a:bodyPr>
          <a:lstStyle/>
          <a:p>
            <a:r>
              <a:rPr lang="ru-RU" sz="2800" b="1" dirty="0" smtClean="0">
                <a:solidFill>
                  <a:srgbClr val="0000FF"/>
                </a:solidFill>
                <a:latin typeface="Georgia" pitchFamily="18" charset="0"/>
              </a:rPr>
              <a:t>Сроки рассмотрения жалобы</a:t>
            </a:r>
          </a:p>
        </p:txBody>
      </p:sp>
      <p:sp>
        <p:nvSpPr>
          <p:cNvPr id="3" name="Содержимое 2"/>
          <p:cNvSpPr>
            <a:spLocks noGrp="1"/>
          </p:cNvSpPr>
          <p:nvPr>
            <p:ph idx="1"/>
          </p:nvPr>
        </p:nvSpPr>
        <p:spPr>
          <a:xfrm>
            <a:off x="467544" y="1437624"/>
            <a:ext cx="8229600" cy="3243834"/>
          </a:xfrm>
        </p:spPr>
        <p:txBody>
          <a:bodyPr>
            <a:normAutofit fontScale="92500" lnSpcReduction="10000"/>
          </a:bodyPr>
          <a:lstStyle/>
          <a:p>
            <a:pPr>
              <a:buFont typeface="Wingdings" pitchFamily="2" charset="2"/>
              <a:buChar char="Ø"/>
            </a:pPr>
            <a:r>
              <a:rPr lang="ru-RU" sz="2200" b="1" dirty="0" smtClean="0">
                <a:solidFill>
                  <a:srgbClr val="002060"/>
                </a:solidFill>
              </a:rPr>
              <a:t>в течение одного месяца </a:t>
            </a:r>
            <a:r>
              <a:rPr lang="ru-RU" sz="2200" dirty="0" smtClean="0">
                <a:solidFill>
                  <a:srgbClr val="002060"/>
                </a:solidFill>
              </a:rPr>
              <a:t>– на решения, вынесенные в порядке, предусмотренном статьей 101 Кодекса;</a:t>
            </a:r>
          </a:p>
          <a:p>
            <a:pPr lvl="1">
              <a:buNone/>
            </a:pPr>
            <a:r>
              <a:rPr lang="ru-RU" sz="2000" dirty="0" smtClean="0">
                <a:solidFill>
                  <a:srgbClr val="002060"/>
                </a:solidFill>
              </a:rPr>
              <a:t>    указанный срок может быть продлен руководителем (заместителем руководителя) налогового органа для получения от нижестоящих налоговых органов документов (информации), необходимых для рассмотрения жалобы (апелляционной жалобы), или при представлении лицом, подавшим жалобу (апелляционную жалобу), дополнительных документов, но </a:t>
            </a:r>
            <a:r>
              <a:rPr lang="ru-RU" sz="2000" b="1" dirty="0" smtClean="0">
                <a:solidFill>
                  <a:srgbClr val="002060"/>
                </a:solidFill>
              </a:rPr>
              <a:t>не более чем на один месяц;</a:t>
            </a:r>
          </a:p>
          <a:p>
            <a:pPr>
              <a:buFont typeface="Wingdings" pitchFamily="2" charset="2"/>
              <a:buChar char="Ø"/>
            </a:pPr>
            <a:r>
              <a:rPr lang="ru-RU" sz="2200" b="1" dirty="0" smtClean="0">
                <a:solidFill>
                  <a:srgbClr val="002060"/>
                </a:solidFill>
              </a:rPr>
              <a:t>в течение 15 дней</a:t>
            </a:r>
            <a:r>
              <a:rPr lang="ru-RU" sz="2200" dirty="0" smtClean="0">
                <a:solidFill>
                  <a:srgbClr val="002060"/>
                </a:solidFill>
              </a:rPr>
              <a:t> – на иные виды решений, действия или бездействия;</a:t>
            </a:r>
          </a:p>
          <a:p>
            <a:pPr lvl="1">
              <a:buNone/>
            </a:pPr>
            <a:r>
              <a:rPr lang="ru-RU" sz="2000" dirty="0" smtClean="0">
                <a:solidFill>
                  <a:srgbClr val="002060"/>
                </a:solidFill>
              </a:rPr>
              <a:t>    указанный срок может быть продлен, но </a:t>
            </a:r>
            <a:r>
              <a:rPr lang="ru-RU" sz="2000" b="1" dirty="0" smtClean="0">
                <a:solidFill>
                  <a:srgbClr val="002060"/>
                </a:solidFill>
              </a:rPr>
              <a:t>не более чем на 15 дней.</a:t>
            </a:r>
          </a:p>
          <a:p>
            <a:pPr>
              <a:buFont typeface="Wingdings" pitchFamily="2" charset="2"/>
              <a:buChar char="Ø"/>
            </a:pPr>
            <a:endParaRPr lang="ru-RU" sz="2200" dirty="0" smtClean="0">
              <a:solidFill>
                <a:srgbClr val="002060"/>
              </a:solidFill>
            </a:endParaRPr>
          </a:p>
        </p:txBody>
      </p:sp>
    </p:spTree>
    <p:extLst>
      <p:ext uri="{BB962C8B-B14F-4D97-AF65-F5344CB8AC3E}">
        <p14:creationId xmlns:p14="http://schemas.microsoft.com/office/powerpoint/2010/main" val="1837213737"/>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1586958834"/>
              </p:ext>
            </p:extLst>
          </p:nvPr>
        </p:nvGraphicFramePr>
        <p:xfrm>
          <a:off x="899592" y="1275606"/>
          <a:ext cx="7321550" cy="3622675"/>
        </p:xfrm>
        <a:graphic>
          <a:graphicData uri="http://schemas.openxmlformats.org/drawingml/2006/chart">
            <c:chart xmlns:c="http://schemas.openxmlformats.org/drawingml/2006/chart" xmlns:r="http://schemas.openxmlformats.org/officeDocument/2006/relationships" r:id="rId2"/>
          </a:graphicData>
        </a:graphic>
      </p:graphicFrame>
      <p:sp>
        <p:nvSpPr>
          <p:cNvPr id="3" name="Заголовок 2"/>
          <p:cNvSpPr>
            <a:spLocks noGrp="1"/>
          </p:cNvSpPr>
          <p:nvPr>
            <p:ph type="title"/>
          </p:nvPr>
        </p:nvSpPr>
        <p:spPr/>
        <p:txBody>
          <a:bodyPr>
            <a:normAutofit/>
          </a:bodyPr>
          <a:lstStyle/>
          <a:p>
            <a:r>
              <a:rPr lang="ru-RU" sz="2400" b="1" dirty="0">
                <a:solidFill>
                  <a:srgbClr val="0033CC"/>
                </a:solidFill>
                <a:latin typeface="Times New Roman" pitchFamily="18" charset="0"/>
                <a:cs typeface="Times New Roman" pitchFamily="18" charset="0"/>
              </a:rPr>
              <a:t>Результаты правоприменительной практики при досудебном урегулировании налоговых споров </a:t>
            </a:r>
            <a:endParaRPr lang="ru-RU" sz="2400" dirty="0"/>
          </a:p>
        </p:txBody>
      </p:sp>
    </p:spTree>
    <p:extLst>
      <p:ext uri="{BB962C8B-B14F-4D97-AF65-F5344CB8AC3E}">
        <p14:creationId xmlns:p14="http://schemas.microsoft.com/office/powerpoint/2010/main" val="2305594636"/>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Тема Office">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лавная">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7276</TotalTime>
  <Words>627</Words>
  <Application>Microsoft Office PowerPoint</Application>
  <PresentationFormat>Экран (16:9)</PresentationFormat>
  <Paragraphs>109</Paragraphs>
  <Slides>14</Slides>
  <Notes>6</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Презентация PowerPoint</vt:lpstr>
      <vt:lpstr>Презентация PowerPoint</vt:lpstr>
      <vt:lpstr>Презентация PowerPoint</vt:lpstr>
      <vt:lpstr>Презентация PowerPoint</vt:lpstr>
      <vt:lpstr>Основные концептуальные изменения</vt:lpstr>
      <vt:lpstr>Презентация PowerPoint</vt:lpstr>
      <vt:lpstr>Порядок и сроки подачи жалобы</vt:lpstr>
      <vt:lpstr>Сроки рассмотрения жалобы</vt:lpstr>
      <vt:lpstr>Результаты правоприменительной практики при досудебном урегулировании налоговых споров </vt:lpstr>
      <vt:lpstr>процент удовлетворения жалоб в связи с представлением дополнительных документов</vt:lpstr>
      <vt:lpstr>КОЛИЧЕСТВО РАССМОТРЕННЫХ ЖАЛОБ НАЛОГОПЛАТЕЛЬЩИКОВ УГОЛЬНОЙ  ОТРАСЛИ ЗА ПЕРИОД 2015год - 9 месяцев 2017 года</vt:lpstr>
      <vt:lpstr>Презентация PowerPoint</vt:lpstr>
      <vt:lpstr>процент удовлетворения жалоб налогоплательщиков угольной отрасли за период 2015 год - 9 месяцев 2017 года</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Екимсеева Татьяна Куртовна</dc:creator>
  <cp:lastModifiedBy>Баранцева Татьяна Вячеславовна</cp:lastModifiedBy>
  <cp:revision>527</cp:revision>
  <cp:lastPrinted>2017-11-14T01:57:39Z</cp:lastPrinted>
  <dcterms:created xsi:type="dcterms:W3CDTF">2013-09-13T11:10:00Z</dcterms:created>
  <dcterms:modified xsi:type="dcterms:W3CDTF">2017-11-14T10:28:50Z</dcterms:modified>
</cp:coreProperties>
</file>